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65" r:id="rId1"/>
    <p:sldMasterId id="2147483858" r:id="rId2"/>
  </p:sldMasterIdLst>
  <p:notesMasterIdLst>
    <p:notesMasterId r:id="rId39"/>
  </p:notesMasterIdLst>
  <p:handoutMasterIdLst>
    <p:handoutMasterId r:id="rId40"/>
  </p:handoutMasterIdLst>
  <p:sldIdLst>
    <p:sldId id="674" r:id="rId3"/>
    <p:sldId id="732" r:id="rId4"/>
    <p:sldId id="731" r:id="rId5"/>
    <p:sldId id="779" r:id="rId6"/>
    <p:sldId id="822" r:id="rId7"/>
    <p:sldId id="778" r:id="rId8"/>
    <p:sldId id="780" r:id="rId9"/>
    <p:sldId id="781" r:id="rId10"/>
    <p:sldId id="783" r:id="rId11"/>
    <p:sldId id="733" r:id="rId12"/>
    <p:sldId id="771" r:id="rId13"/>
    <p:sldId id="737" r:id="rId14"/>
    <p:sldId id="739" r:id="rId15"/>
    <p:sldId id="679" r:id="rId16"/>
    <p:sldId id="786" r:id="rId17"/>
    <p:sldId id="719" r:id="rId18"/>
    <p:sldId id="775" r:id="rId19"/>
    <p:sldId id="785" r:id="rId20"/>
    <p:sldId id="755" r:id="rId21"/>
    <p:sldId id="754" r:id="rId22"/>
    <p:sldId id="788" r:id="rId23"/>
    <p:sldId id="787" r:id="rId24"/>
    <p:sldId id="815" r:id="rId25"/>
    <p:sldId id="817" r:id="rId26"/>
    <p:sldId id="762" r:id="rId27"/>
    <p:sldId id="825" r:id="rId28"/>
    <p:sldId id="763" r:id="rId29"/>
    <p:sldId id="764" r:id="rId30"/>
    <p:sldId id="765" r:id="rId31"/>
    <p:sldId id="766" r:id="rId32"/>
    <p:sldId id="767" r:id="rId33"/>
    <p:sldId id="818" r:id="rId34"/>
    <p:sldId id="819" r:id="rId35"/>
    <p:sldId id="820" r:id="rId36"/>
    <p:sldId id="804" r:id="rId37"/>
    <p:sldId id="814"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00"/>
    <a:srgbClr val="182082"/>
    <a:srgbClr val="008080"/>
    <a:srgbClr val="CC3300"/>
    <a:srgbClr val="FF99FF"/>
    <a:srgbClr val="004644"/>
    <a:srgbClr val="0066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7648" autoAdjust="0"/>
  </p:normalViewPr>
  <p:slideViewPr>
    <p:cSldViewPr>
      <p:cViewPr>
        <p:scale>
          <a:sx n="70" d="100"/>
          <a:sy n="70" d="100"/>
        </p:scale>
        <p:origin x="-2800" y="-1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75" d="100"/>
          <a:sy n="75" d="100"/>
        </p:scale>
        <p:origin x="-2220" y="-33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685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dirty="0" smtClean="0">
                <a:latin typeface="Tahoma" pitchFamily="34" charset="0"/>
                <a:cs typeface="+mn-cs"/>
              </a:defRPr>
            </a:lvl1pPr>
          </a:lstStyle>
          <a:p>
            <a:pPr>
              <a:defRPr/>
            </a:pPr>
            <a:endParaRPr lang="en-AU"/>
          </a:p>
          <a:p>
            <a:pPr>
              <a:defRPr/>
            </a:pPr>
            <a:r>
              <a:rPr lang="en-AU"/>
              <a:t>Allergies </a:t>
            </a:r>
          </a:p>
        </p:txBody>
      </p:sp>
      <p:sp>
        <p:nvSpPr>
          <p:cNvPr id="962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dirty="0">
                <a:latin typeface="Tahoma" pitchFamily="34" charset="0"/>
                <a:cs typeface="+mn-cs"/>
              </a:defRPr>
            </a:lvl1pPr>
          </a:lstStyle>
          <a:p>
            <a:pPr>
              <a:defRPr/>
            </a:pPr>
            <a:r>
              <a:rPr lang="en-AU"/>
              <a:t>© </a:t>
            </a:r>
            <a:r>
              <a:rPr lang="en-AU" smtClean="0"/>
              <a:t>Lee W Carroll 2011</a:t>
            </a:r>
            <a:endParaRPr lang="en-AU"/>
          </a:p>
        </p:txBody>
      </p:sp>
      <p:sp>
        <p:nvSpPr>
          <p:cNvPr id="962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ahoma" pitchFamily="34" charset="0"/>
                <a:cs typeface="+mn-cs"/>
              </a:defRPr>
            </a:lvl1pPr>
          </a:lstStyle>
          <a:p>
            <a:pPr>
              <a:defRPr/>
            </a:pPr>
            <a:fld id="{437516A2-7EDB-4275-809A-32FB79B08FC6}"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dirty="0" smtClean="0">
                <a:cs typeface="+mn-cs"/>
              </a:defRPr>
            </a:lvl1pPr>
          </a:lstStyle>
          <a:p>
            <a:pPr>
              <a:defRPr/>
            </a:pPr>
            <a:r>
              <a:rPr lang="en-AU"/>
              <a:t>Allergies</a:t>
            </a:r>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AU"/>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cs typeface="+mn-cs"/>
              </a:defRPr>
            </a:lvl1pPr>
          </a:lstStyle>
          <a:p>
            <a:pPr>
              <a:defRPr/>
            </a:pPr>
            <a:endParaRPr lang="en-AU"/>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B05D4F7-AD61-40AA-83EF-BDF7C797AF38}" type="slidenum">
              <a:rPr lang="en-AU"/>
              <a:pPr>
                <a:defRPr/>
              </a:pPr>
              <a:t>‹#›</a:t>
            </a:fld>
            <a:endParaRPr lang="en-AU"/>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ubmed/16314550" TargetMode="External"/><Relationship Id="rId4" Type="http://schemas.openxmlformats.org/officeDocument/2006/relationships/hyperlink" Target="http://www.ncbi.nlm.nih.gov/pubmed?term=%22Knoflach%20M%22%5BAuthor%5D" TargetMode="External"/><Relationship Id="rId5" Type="http://schemas.openxmlformats.org/officeDocument/2006/relationships/hyperlink" Target="http://www.ncbi.nlm.nih.gov/pubmed?term=%22Kiechl%20S%22%5BAuthor%5D" TargetMode="External"/><Relationship Id="rId6" Type="http://schemas.openxmlformats.org/officeDocument/2006/relationships/hyperlink" Target="http://www.ncbi.nlm.nih.gov/pubmed?term=%22Mayr%20A%22%5BAuthor%5D" TargetMode="External"/><Relationship Id="rId7" Type="http://schemas.openxmlformats.org/officeDocument/2006/relationships/hyperlink" Target="http://www.ncbi.nlm.nih.gov/pubmed?term=%22Willeit%20J%22%5BAuthor%5D" TargetMode="External"/><Relationship Id="rId8" Type="http://schemas.openxmlformats.org/officeDocument/2006/relationships/hyperlink" Target="http://www.ncbi.nlm.nih.gov/pubmed?term=%22Poewe%20W%22%5BAuthor%5D" TargetMode="External"/><Relationship Id="rId9" Type="http://schemas.openxmlformats.org/officeDocument/2006/relationships/hyperlink" Target="http://www.ncbi.nlm.nih.gov/pubmed?term=%22Wick%20G%22%5BAuthor%5D"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9" Type="http://schemas.openxmlformats.org/officeDocument/2006/relationships/hyperlink" Target="http://en.wikipedia.org/wiki/Virus" TargetMode="External"/><Relationship Id="rId20" Type="http://schemas.openxmlformats.org/officeDocument/2006/relationships/hyperlink" Target="http://en.wikipedia.org/wiki/Adaptive_immune_system" TargetMode="External"/><Relationship Id="rId21" Type="http://schemas.openxmlformats.org/officeDocument/2006/relationships/hyperlink" Target="http://en.wikipedia.org/wiki/TNF-alpha" TargetMode="External"/><Relationship Id="rId22" Type="http://schemas.openxmlformats.org/officeDocument/2006/relationships/hyperlink" Target="http://en.wikipedia.org/wiki/Shock_(circulatory)" TargetMode="External"/><Relationship Id="rId23" Type="http://schemas.openxmlformats.org/officeDocument/2006/relationships/hyperlink" Target="http://en.wikipedia.org/wiki/Multiple_organ_failure" TargetMode="External"/><Relationship Id="rId10" Type="http://schemas.openxmlformats.org/officeDocument/2006/relationships/hyperlink" Target="http://en.wikipedia.org/wiki/Mycoplasma" TargetMode="External"/><Relationship Id="rId11" Type="http://schemas.openxmlformats.org/officeDocument/2006/relationships/hyperlink" Target="http://en.wikipedia.org/wiki/Bacteria" TargetMode="External"/><Relationship Id="rId12" Type="http://schemas.openxmlformats.org/officeDocument/2006/relationships/hyperlink" Target="http://en.wikipedia.org/wiki/Superantigen%23cite_note-r2-0" TargetMode="External"/><Relationship Id="rId13" Type="http://schemas.openxmlformats.org/officeDocument/2006/relationships/hyperlink" Target="http://en.wikipedia.org/wiki/Superantigen%23cite_note-r4-1" TargetMode="External"/><Relationship Id="rId14" Type="http://schemas.openxmlformats.org/officeDocument/2006/relationships/hyperlink" Target="http://en.wikipedia.org/wiki/Wikipedia:Citation_needed" TargetMode="External"/><Relationship Id="rId15" Type="http://schemas.openxmlformats.org/officeDocument/2006/relationships/hyperlink" Target="http://en.wikipedia.org/wiki/CD3_(immunology)" TargetMode="External"/><Relationship Id="rId16" Type="http://schemas.openxmlformats.org/officeDocument/2006/relationships/hyperlink" Target="http://en.wikipedia.org/wiki/CD28" TargetMode="External"/><Relationship Id="rId17" Type="http://schemas.openxmlformats.org/officeDocument/2006/relationships/hyperlink" Target="http://en.wikipedia.org/wiki/Antibodies" TargetMode="External"/><Relationship Id="rId18" Type="http://schemas.openxmlformats.org/officeDocument/2006/relationships/hyperlink" Target="http://en.wikipedia.org/wiki/CD28-SuperMAB" TargetMode="External"/><Relationship Id="rId19" Type="http://schemas.openxmlformats.org/officeDocument/2006/relationships/hyperlink" Target="http://en.wikipedia.org/wiki/Epitope" TargetMode="External"/><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n.wikipedia.org/wiki/Antigen" TargetMode="External"/><Relationship Id="rId4" Type="http://schemas.openxmlformats.org/officeDocument/2006/relationships/hyperlink" Target="http://en.wikipedia.org/wiki/T-cell" TargetMode="External"/><Relationship Id="rId5" Type="http://schemas.openxmlformats.org/officeDocument/2006/relationships/hyperlink" Target="http://en.wikipedia.org/w/index.php?title=Polyclonal_T_cell_activation&amp;action=edit&amp;redlink=1" TargetMode="External"/><Relationship Id="rId6" Type="http://schemas.openxmlformats.org/officeDocument/2006/relationships/hyperlink" Target="http://en.wikipedia.org/wiki/Cytokine" TargetMode="External"/><Relationship Id="rId7" Type="http://schemas.openxmlformats.org/officeDocument/2006/relationships/hyperlink" Target="http://en.wikipedia.org/wiki/Pathogen" TargetMode="External"/><Relationship Id="rId8" Type="http://schemas.openxmlformats.org/officeDocument/2006/relationships/hyperlink" Target="http://en.wikipedia.org/wiki/Microb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In todays presentation we will examine the following conditions: </a:t>
            </a:r>
          </a:p>
          <a:p>
            <a:endParaRPr lang="en-AU" smtClean="0"/>
          </a:p>
        </p:txBody>
      </p:sp>
      <p:sp>
        <p:nvSpPr>
          <p:cNvPr id="54276" name="Header Placeholder 3"/>
          <p:cNvSpPr>
            <a:spLocks noGrp="1"/>
          </p:cNvSpPr>
          <p:nvPr>
            <p:ph type="hdr" sz="quarter"/>
          </p:nvPr>
        </p:nvSpPr>
        <p:spPr/>
        <p:txBody>
          <a:bodyPr/>
          <a:lstStyle/>
          <a:p>
            <a:pPr>
              <a:defRPr/>
            </a:pPr>
            <a:r>
              <a:rPr lang="en-AU"/>
              <a:t>MediHerb: Our History and Philosophy</a:t>
            </a:r>
          </a:p>
        </p:txBody>
      </p:sp>
      <p:sp>
        <p:nvSpPr>
          <p:cNvPr id="54277" name="Slide Number Placeholder 4"/>
          <p:cNvSpPr>
            <a:spLocks noGrp="1"/>
          </p:cNvSpPr>
          <p:nvPr>
            <p:ph type="sldNum" sz="quarter" idx="5"/>
          </p:nvPr>
        </p:nvSpPr>
        <p:spPr/>
        <p:txBody>
          <a:bodyPr/>
          <a:lstStyle/>
          <a:p>
            <a:pPr>
              <a:defRPr/>
            </a:pPr>
            <a:fld id="{A0BE0FF3-B927-4020-A5A0-6BECD9D76E29}" type="slidenum">
              <a:rPr lang="en-AU" smtClean="0"/>
              <a:pPr>
                <a:defRPr/>
              </a:pPr>
              <a:t>2</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The complexities of asthma is too large a subject to comprehensively cover in this seminar. However, we will focus on the allergic aspects of the condition</a:t>
            </a:r>
            <a:endParaRPr lang="en-AU" smtClean="0"/>
          </a:p>
        </p:txBody>
      </p:sp>
      <p:sp>
        <p:nvSpPr>
          <p:cNvPr id="64516" name="Header Placeholder 3"/>
          <p:cNvSpPr>
            <a:spLocks noGrp="1"/>
          </p:cNvSpPr>
          <p:nvPr>
            <p:ph type="hdr" sz="quarter"/>
          </p:nvPr>
        </p:nvSpPr>
        <p:spPr/>
        <p:txBody>
          <a:bodyPr/>
          <a:lstStyle/>
          <a:p>
            <a:pPr>
              <a:defRPr/>
            </a:pPr>
            <a:r>
              <a:rPr lang="en-AU"/>
              <a:t>MediHerb: Our History and Philosophy</a:t>
            </a:r>
          </a:p>
        </p:txBody>
      </p:sp>
      <p:sp>
        <p:nvSpPr>
          <p:cNvPr id="64517" name="Slide Number Placeholder 4"/>
          <p:cNvSpPr>
            <a:spLocks noGrp="1"/>
          </p:cNvSpPr>
          <p:nvPr>
            <p:ph type="sldNum" sz="quarter" idx="5"/>
          </p:nvPr>
        </p:nvSpPr>
        <p:spPr/>
        <p:txBody>
          <a:bodyPr/>
          <a:lstStyle/>
          <a:p>
            <a:pPr>
              <a:defRPr/>
            </a:pPr>
            <a:fld id="{23F81A55-5F0C-4C5B-B004-75EC4028B097}" type="slidenum">
              <a:rPr lang="en-AU" smtClean="0"/>
              <a:pPr>
                <a:defRPr/>
              </a:pPr>
              <a:t>18</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If workers are removed from exposure to the trigger substance as soon as they start to develop symptoms, they are likely to make a complete recovery</a:t>
            </a:r>
          </a:p>
          <a:p>
            <a:r>
              <a:rPr lang="en-US" smtClean="0"/>
              <a:t>However, if exposure continues symptoms are likely to become increasingly severe and may persist after exposure to the offending substance has ended</a:t>
            </a:r>
          </a:p>
          <a:p>
            <a:endParaRPr lang="en-AU" smtClean="0"/>
          </a:p>
        </p:txBody>
      </p:sp>
      <p:sp>
        <p:nvSpPr>
          <p:cNvPr id="65540" name="Header Placeholder 3"/>
          <p:cNvSpPr>
            <a:spLocks noGrp="1"/>
          </p:cNvSpPr>
          <p:nvPr>
            <p:ph type="hdr" sz="quarter"/>
          </p:nvPr>
        </p:nvSpPr>
        <p:spPr/>
        <p:txBody>
          <a:bodyPr/>
          <a:lstStyle/>
          <a:p>
            <a:pPr>
              <a:defRPr/>
            </a:pPr>
            <a:r>
              <a:rPr lang="en-AU"/>
              <a:t>MediHerb: Our History and Philosophy</a:t>
            </a:r>
          </a:p>
        </p:txBody>
      </p:sp>
      <p:sp>
        <p:nvSpPr>
          <p:cNvPr id="65541" name="Slide Number Placeholder 4"/>
          <p:cNvSpPr>
            <a:spLocks noGrp="1"/>
          </p:cNvSpPr>
          <p:nvPr>
            <p:ph type="sldNum" sz="quarter" idx="5"/>
          </p:nvPr>
        </p:nvSpPr>
        <p:spPr/>
        <p:txBody>
          <a:bodyPr/>
          <a:lstStyle/>
          <a:p>
            <a:pPr>
              <a:defRPr/>
            </a:pPr>
            <a:fld id="{5A9938A9-8DA9-4BA2-909D-63C7AB6B39CF}" type="slidenum">
              <a:rPr lang="en-AU" smtClean="0"/>
              <a:pPr>
                <a:defRPr/>
              </a:pPr>
              <a:t>19</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AU" smtClean="0"/>
          </a:p>
        </p:txBody>
      </p:sp>
      <p:sp>
        <p:nvSpPr>
          <p:cNvPr id="66564" name="Slide Number Placeholder 3"/>
          <p:cNvSpPr>
            <a:spLocks noGrp="1"/>
          </p:cNvSpPr>
          <p:nvPr>
            <p:ph type="sldNum" sz="quarter" idx="5"/>
          </p:nvPr>
        </p:nvSpPr>
        <p:spPr/>
        <p:txBody>
          <a:bodyPr/>
          <a:lstStyle/>
          <a:p>
            <a:pPr>
              <a:defRPr/>
            </a:pPr>
            <a:fld id="{4A1F1B9B-DFDE-440D-893A-56E0BF276126}" type="slidenum">
              <a:rPr lang="en-AU" smtClean="0"/>
              <a:pPr>
                <a:defRPr/>
              </a:pPr>
              <a:t>21</a:t>
            </a:fld>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AU" smtClean="0"/>
              <a:t>Ten randomized controlled trials show that HSNI </a:t>
            </a:r>
          </a:p>
        </p:txBody>
      </p:sp>
      <p:sp>
        <p:nvSpPr>
          <p:cNvPr id="67588" name="Header Placeholder 3"/>
          <p:cNvSpPr>
            <a:spLocks noGrp="1"/>
          </p:cNvSpPr>
          <p:nvPr>
            <p:ph type="hdr" sz="quarter"/>
          </p:nvPr>
        </p:nvSpPr>
        <p:spPr/>
        <p:txBody>
          <a:bodyPr/>
          <a:lstStyle/>
          <a:p>
            <a:pPr>
              <a:defRPr/>
            </a:pPr>
            <a:r>
              <a:rPr lang="en-AU"/>
              <a:t>MediHerb: Our History and Philosophy</a:t>
            </a:r>
          </a:p>
        </p:txBody>
      </p:sp>
      <p:sp>
        <p:nvSpPr>
          <p:cNvPr id="67589" name="Slide Number Placeholder 4"/>
          <p:cNvSpPr>
            <a:spLocks noGrp="1"/>
          </p:cNvSpPr>
          <p:nvPr>
            <p:ph type="sldNum" sz="quarter" idx="5"/>
          </p:nvPr>
        </p:nvSpPr>
        <p:spPr/>
        <p:txBody>
          <a:bodyPr/>
          <a:lstStyle/>
          <a:p>
            <a:pPr>
              <a:defRPr/>
            </a:pPr>
            <a:fld id="{6F5C1E74-2B11-4535-A0E4-94A21D07BF64}" type="slidenum">
              <a:rPr lang="en-AU" smtClean="0"/>
              <a:pPr>
                <a:defRPr/>
              </a:pPr>
              <a:t>22</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I always ask patients suffering with allergies and sinusitis to do a saline nasal wash first thing every morning</a:t>
            </a:r>
          </a:p>
          <a:p>
            <a:endParaRPr lang="en-AU" smtClean="0"/>
          </a:p>
        </p:txBody>
      </p:sp>
      <p:sp>
        <p:nvSpPr>
          <p:cNvPr id="68612" name="Header Placeholder 3"/>
          <p:cNvSpPr>
            <a:spLocks noGrp="1"/>
          </p:cNvSpPr>
          <p:nvPr>
            <p:ph type="hdr" sz="quarter"/>
          </p:nvPr>
        </p:nvSpPr>
        <p:spPr/>
        <p:txBody>
          <a:bodyPr/>
          <a:lstStyle/>
          <a:p>
            <a:pPr>
              <a:defRPr/>
            </a:pPr>
            <a:r>
              <a:rPr lang="en-AU"/>
              <a:t>MediHerb: Our History and Philosophy</a:t>
            </a:r>
          </a:p>
        </p:txBody>
      </p:sp>
      <p:sp>
        <p:nvSpPr>
          <p:cNvPr id="68613" name="Slide Number Placeholder 4"/>
          <p:cNvSpPr>
            <a:spLocks noGrp="1"/>
          </p:cNvSpPr>
          <p:nvPr>
            <p:ph type="sldNum" sz="quarter" idx="5"/>
          </p:nvPr>
        </p:nvSpPr>
        <p:spPr/>
        <p:txBody>
          <a:bodyPr/>
          <a:lstStyle/>
          <a:p>
            <a:pPr>
              <a:defRPr/>
            </a:pPr>
            <a:fld id="{BC02C1B4-8BB6-42DA-95F4-F72E16ED8001}" type="slidenum">
              <a:rPr lang="en-AU" smtClean="0"/>
              <a:pPr>
                <a:defRPr/>
              </a:pPr>
              <a:t>23</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AU" smtClean="0"/>
              <a:t>Zypan</a:t>
            </a:r>
          </a:p>
        </p:txBody>
      </p:sp>
      <p:sp>
        <p:nvSpPr>
          <p:cNvPr id="69636" name="Header Placeholder 3"/>
          <p:cNvSpPr>
            <a:spLocks noGrp="1"/>
          </p:cNvSpPr>
          <p:nvPr>
            <p:ph type="hdr" sz="quarter"/>
          </p:nvPr>
        </p:nvSpPr>
        <p:spPr/>
        <p:txBody>
          <a:bodyPr/>
          <a:lstStyle/>
          <a:p>
            <a:pPr>
              <a:defRPr/>
            </a:pPr>
            <a:r>
              <a:rPr lang="en-AU"/>
              <a:t>MediHerb: Our History and Philosophy</a:t>
            </a:r>
          </a:p>
        </p:txBody>
      </p:sp>
      <p:sp>
        <p:nvSpPr>
          <p:cNvPr id="69637" name="Slide Number Placeholder 4"/>
          <p:cNvSpPr>
            <a:spLocks noGrp="1"/>
          </p:cNvSpPr>
          <p:nvPr>
            <p:ph type="sldNum" sz="quarter" idx="5"/>
          </p:nvPr>
        </p:nvSpPr>
        <p:spPr/>
        <p:txBody>
          <a:bodyPr/>
          <a:lstStyle/>
          <a:p>
            <a:pPr>
              <a:defRPr/>
            </a:pPr>
            <a:fld id="{8D9AAF47-BF4E-4B28-A5C4-C1D2BCAA6EEF}" type="slidenum">
              <a:rPr lang="en-AU" smtClean="0"/>
              <a:pPr>
                <a:defRPr/>
              </a:pPr>
              <a:t>35</a:t>
            </a:fld>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AU" smtClean="0"/>
          </a:p>
        </p:txBody>
      </p:sp>
      <p:sp>
        <p:nvSpPr>
          <p:cNvPr id="70660" name="Slide Number Placeholder 3"/>
          <p:cNvSpPr>
            <a:spLocks noGrp="1"/>
          </p:cNvSpPr>
          <p:nvPr>
            <p:ph type="sldNum" sz="quarter" idx="5"/>
          </p:nvPr>
        </p:nvSpPr>
        <p:spPr/>
        <p:txBody>
          <a:bodyPr/>
          <a:lstStyle/>
          <a:p>
            <a:pPr>
              <a:defRPr/>
            </a:pPr>
            <a:fld id="{BB3366D2-BB57-476C-AC23-B4FE9E850BE6}" type="slidenum">
              <a:rPr lang="en-AU" smtClean="0"/>
              <a:pPr>
                <a:defRPr/>
              </a:pPr>
              <a:t>36</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p:spPr>
        <p:txBody>
          <a:bodyPr/>
          <a:lstStyle/>
          <a:p>
            <a:pPr marL="342000" indent="-342000">
              <a:defRPr/>
            </a:pPr>
            <a:r>
              <a:rPr lang="en-US" dirty="0" smtClean="0"/>
              <a:t>Allergic diseases are commonly found throughout the world and are increasing at an alarming rate</a:t>
            </a:r>
          </a:p>
          <a:p>
            <a:pPr marL="342000" indent="-342000">
              <a:defRPr/>
            </a:pPr>
            <a:r>
              <a:rPr lang="en-AU" dirty="0" smtClean="0"/>
              <a:t>30% in the industrialized nations</a:t>
            </a:r>
            <a:endParaRPr lang="en-US" baseline="30000" dirty="0" smtClean="0"/>
          </a:p>
          <a:p>
            <a:pPr>
              <a:defRPr/>
            </a:pPr>
            <a:endParaRPr lang="en-US" dirty="0" smtClean="0"/>
          </a:p>
          <a:p>
            <a:pPr>
              <a:defRPr/>
            </a:pPr>
            <a:r>
              <a:rPr lang="en-US" dirty="0" smtClean="0"/>
              <a:t>When supporting patients with allergies, as well as aiming at supporting the allergic response per se, we also need to consider the contributing and sustaining factors </a:t>
            </a:r>
          </a:p>
          <a:p>
            <a:pPr>
              <a:defRPr/>
            </a:pPr>
            <a:endParaRPr lang="en-AU" dirty="0" smtClean="0"/>
          </a:p>
        </p:txBody>
      </p:sp>
      <p:sp>
        <p:nvSpPr>
          <p:cNvPr id="55300" name="Header Placeholder 3"/>
          <p:cNvSpPr>
            <a:spLocks noGrp="1"/>
          </p:cNvSpPr>
          <p:nvPr>
            <p:ph type="hdr" sz="quarter"/>
          </p:nvPr>
        </p:nvSpPr>
        <p:spPr/>
        <p:txBody>
          <a:bodyPr/>
          <a:lstStyle/>
          <a:p>
            <a:pPr>
              <a:defRPr/>
            </a:pPr>
            <a:r>
              <a:rPr lang="en-AU"/>
              <a:t>MediHerb: Our History and Philosophy</a:t>
            </a:r>
          </a:p>
        </p:txBody>
      </p:sp>
      <p:sp>
        <p:nvSpPr>
          <p:cNvPr id="55301" name="Slide Number Placeholder 4"/>
          <p:cNvSpPr>
            <a:spLocks noGrp="1"/>
          </p:cNvSpPr>
          <p:nvPr>
            <p:ph type="sldNum" sz="quarter" idx="5"/>
          </p:nvPr>
        </p:nvSpPr>
        <p:spPr/>
        <p:txBody>
          <a:bodyPr/>
          <a:lstStyle/>
          <a:p>
            <a:pPr>
              <a:defRPr/>
            </a:pPr>
            <a:fld id="{EB9E91C8-5F43-449B-B180-5CA08A10C899}" type="slidenum">
              <a:rPr lang="en-AU" smtClean="0"/>
              <a:pPr>
                <a:defRPr/>
              </a:pPr>
              <a:t>3</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AU" smtClean="0"/>
          </a:p>
        </p:txBody>
      </p:sp>
      <p:sp>
        <p:nvSpPr>
          <p:cNvPr id="4" name="Header Placeholder 3"/>
          <p:cNvSpPr>
            <a:spLocks noGrp="1"/>
          </p:cNvSpPr>
          <p:nvPr>
            <p:ph type="hdr" sz="quarter"/>
          </p:nvPr>
        </p:nvSpPr>
        <p:spPr/>
        <p:txBody>
          <a:bodyPr/>
          <a:lstStyle/>
          <a:p>
            <a:pPr>
              <a:defRPr/>
            </a:pPr>
            <a:r>
              <a:rPr lang="en-AU"/>
              <a:t>MediHerb: Our History and Philosophy</a:t>
            </a:r>
          </a:p>
        </p:txBody>
      </p:sp>
      <p:sp>
        <p:nvSpPr>
          <p:cNvPr id="5" name="Slide Number Placeholder 4"/>
          <p:cNvSpPr>
            <a:spLocks noGrp="1"/>
          </p:cNvSpPr>
          <p:nvPr>
            <p:ph type="sldNum" sz="quarter" idx="5"/>
          </p:nvPr>
        </p:nvSpPr>
        <p:spPr/>
        <p:txBody>
          <a:bodyPr/>
          <a:lstStyle/>
          <a:p>
            <a:pPr>
              <a:defRPr/>
            </a:pPr>
            <a:fld id="{6FE31702-29C5-4AC9-837A-E2E3A97AEA15}" type="slidenum">
              <a:rPr lang="en-AU" smtClean="0"/>
              <a:pPr>
                <a:defRPr/>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Due to its high and increasing prevalence, its impact on quality of life, the association with multiple co-morbidities and the considerable socioeconomic burden, allergic rhinitis is a major respiratory disorder and represents a global health concern</a:t>
            </a:r>
            <a:r>
              <a:rPr lang="en-US" baseline="30000" dirty="0" smtClean="0"/>
              <a:t>2 </a:t>
            </a:r>
            <a:r>
              <a:rPr lang="en-US" dirty="0" smtClean="0"/>
              <a:t>Van </a:t>
            </a:r>
            <a:r>
              <a:rPr lang="en-US" dirty="0" err="1" smtClean="0"/>
              <a:t>Cauwenberge</a:t>
            </a:r>
            <a:r>
              <a:rPr lang="en-US" dirty="0" smtClean="0"/>
              <a:t> P, Van </a:t>
            </a:r>
            <a:r>
              <a:rPr lang="en-US" dirty="0" err="1" smtClean="0"/>
              <a:t>Hoecke</a:t>
            </a:r>
            <a:r>
              <a:rPr lang="en-US" dirty="0" smtClean="0"/>
              <a:t> H. </a:t>
            </a:r>
            <a:r>
              <a:rPr lang="en-US" i="1" dirty="0" smtClean="0"/>
              <a:t>B-ENT</a:t>
            </a:r>
            <a:r>
              <a:rPr lang="en-US" dirty="0" smtClean="0"/>
              <a:t>  2005;Suppl 1:45-62</a:t>
            </a:r>
          </a:p>
          <a:p>
            <a:pPr marL="342000" indent="-342000">
              <a:spcBef>
                <a:spcPct val="0"/>
              </a:spcBef>
              <a:defRPr/>
            </a:pPr>
            <a:r>
              <a:rPr lang="en-US" dirty="0" smtClean="0"/>
              <a:t>Occupation specific allergens are also associated with allergic rhinitis</a:t>
            </a:r>
          </a:p>
          <a:p>
            <a:pPr marL="342000" indent="-342000">
              <a:spcBef>
                <a:spcPct val="0"/>
              </a:spcBef>
              <a:defRPr/>
            </a:pPr>
            <a:r>
              <a:rPr lang="en-US" dirty="0" smtClean="0"/>
              <a:t>For example, a study published in 2005 confirmed that </a:t>
            </a:r>
            <a:r>
              <a:rPr lang="en-US" dirty="0" err="1" smtClean="0"/>
              <a:t>persulfate</a:t>
            </a:r>
            <a:r>
              <a:rPr lang="en-US" dirty="0" smtClean="0"/>
              <a:t> salts (found in hair bleaching products) are the major agents involved in occupational rhinitis and occupational asthma in hairdressers</a:t>
            </a:r>
            <a:r>
              <a:rPr lang="en-US" baseline="30000" dirty="0" smtClean="0"/>
              <a:t>1</a:t>
            </a:r>
          </a:p>
          <a:p>
            <a:pPr marL="342000" indent="-342000">
              <a:spcBef>
                <a:spcPct val="0"/>
              </a:spcBef>
              <a:defRPr/>
            </a:pPr>
            <a:endParaRPr lang="en-US" baseline="30000" dirty="0" smtClean="0"/>
          </a:p>
          <a:p>
            <a:pPr marL="342000" indent="-342000">
              <a:spcBef>
                <a:spcPct val="0"/>
              </a:spcBef>
              <a:buFontTx/>
              <a:buAutoNum type="arabicPeriod"/>
              <a:defRPr/>
            </a:pPr>
            <a:r>
              <a:rPr lang="en-US" sz="900" dirty="0" err="1" smtClean="0"/>
              <a:t>Moscato</a:t>
            </a:r>
            <a:r>
              <a:rPr lang="en-US" sz="900" dirty="0" smtClean="0"/>
              <a:t> G, </a:t>
            </a:r>
            <a:r>
              <a:rPr lang="en-US" sz="900" dirty="0" err="1" smtClean="0"/>
              <a:t>Pignatti</a:t>
            </a:r>
            <a:r>
              <a:rPr lang="en-US" sz="900" dirty="0" smtClean="0"/>
              <a:t> P et al. </a:t>
            </a:r>
            <a:r>
              <a:rPr lang="en-US" sz="900" i="1" dirty="0" smtClean="0"/>
              <a:t>Chest</a:t>
            </a:r>
            <a:r>
              <a:rPr lang="en-US" sz="900" dirty="0" smtClean="0"/>
              <a:t> 2005;</a:t>
            </a:r>
            <a:r>
              <a:rPr lang="en-US" sz="900" b="1" dirty="0" smtClean="0"/>
              <a:t>128</a:t>
            </a:r>
            <a:r>
              <a:rPr lang="en-US" sz="900" dirty="0" smtClean="0"/>
              <a:t>(5):3590-98</a:t>
            </a:r>
          </a:p>
          <a:p>
            <a:pPr>
              <a:defRPr/>
            </a:pPr>
            <a:endParaRPr lang="en-AU" dirty="0" smtClean="0"/>
          </a:p>
          <a:p>
            <a:pPr>
              <a:defRPr/>
            </a:pPr>
            <a:endParaRPr lang="en-US" baseline="30000" dirty="0" smtClean="0"/>
          </a:p>
          <a:p>
            <a:pPr>
              <a:defRPr/>
            </a:pPr>
            <a:endParaRPr lang="en-AU" dirty="0"/>
          </a:p>
        </p:txBody>
      </p:sp>
      <p:sp>
        <p:nvSpPr>
          <p:cNvPr id="56324" name="Header Placeholder 3"/>
          <p:cNvSpPr>
            <a:spLocks noGrp="1"/>
          </p:cNvSpPr>
          <p:nvPr>
            <p:ph type="hdr" sz="quarter"/>
          </p:nvPr>
        </p:nvSpPr>
        <p:spPr/>
        <p:txBody>
          <a:bodyPr/>
          <a:lstStyle/>
          <a:p>
            <a:pPr>
              <a:defRPr/>
            </a:pPr>
            <a:r>
              <a:rPr lang="en-AU"/>
              <a:t>MediHerb: Our History and Philosophy</a:t>
            </a:r>
          </a:p>
        </p:txBody>
      </p:sp>
      <p:sp>
        <p:nvSpPr>
          <p:cNvPr id="56325" name="Slide Number Placeholder 4"/>
          <p:cNvSpPr>
            <a:spLocks noGrp="1"/>
          </p:cNvSpPr>
          <p:nvPr>
            <p:ph type="sldNum" sz="quarter" idx="5"/>
          </p:nvPr>
        </p:nvSpPr>
        <p:spPr/>
        <p:txBody>
          <a:bodyPr/>
          <a:lstStyle/>
          <a:p>
            <a:pPr>
              <a:defRPr/>
            </a:pPr>
            <a:fld id="{4A7A1E25-9F1C-4EAC-A498-5F3CC8F030F0}" type="slidenum">
              <a:rPr lang="en-AU" smtClean="0"/>
              <a:pPr>
                <a:defRPr/>
              </a:pPr>
              <a:t>7</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Many commonly used herbal medicines belong to the Asteraceae family, including Chamomile, Calendula, Elecampane</a:t>
            </a:r>
          </a:p>
          <a:p>
            <a:endParaRPr lang="en-AU" smtClean="0"/>
          </a:p>
        </p:txBody>
      </p:sp>
      <p:sp>
        <p:nvSpPr>
          <p:cNvPr id="57348" name="Header Placeholder 3"/>
          <p:cNvSpPr>
            <a:spLocks noGrp="1"/>
          </p:cNvSpPr>
          <p:nvPr>
            <p:ph type="hdr" sz="quarter"/>
          </p:nvPr>
        </p:nvSpPr>
        <p:spPr/>
        <p:txBody>
          <a:bodyPr/>
          <a:lstStyle/>
          <a:p>
            <a:pPr>
              <a:defRPr/>
            </a:pPr>
            <a:r>
              <a:rPr lang="en-AU"/>
              <a:t>MediHerb: Our History and Philosophy</a:t>
            </a:r>
          </a:p>
        </p:txBody>
      </p:sp>
      <p:sp>
        <p:nvSpPr>
          <p:cNvPr id="57349" name="Slide Number Placeholder 4"/>
          <p:cNvSpPr>
            <a:spLocks noGrp="1"/>
          </p:cNvSpPr>
          <p:nvPr>
            <p:ph type="sldNum" sz="quarter" idx="5"/>
          </p:nvPr>
        </p:nvSpPr>
        <p:spPr/>
        <p:txBody>
          <a:bodyPr/>
          <a:lstStyle/>
          <a:p>
            <a:pPr>
              <a:defRPr/>
            </a:pPr>
            <a:fld id="{A409A363-DC22-43EC-9A2C-4E820CA4E4F7}" type="slidenum">
              <a:rPr lang="en-AU" smtClean="0"/>
              <a:pPr>
                <a:defRPr/>
              </a:pPr>
              <a:t>8</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AU" dirty="0" smtClean="0">
                <a:hlinkClick r:id="rId3" tooltip="Archives of internal medicine."/>
              </a:rPr>
              <a:t>Arch Intern Med.</a:t>
            </a:r>
            <a:r>
              <a:rPr lang="en-AU" dirty="0" smtClean="0"/>
              <a:t> 2005 Nov 28;165(21):2521-6.</a:t>
            </a:r>
          </a:p>
          <a:p>
            <a:pPr>
              <a:defRPr/>
            </a:pPr>
            <a:r>
              <a:rPr lang="en-AU" b="1" dirty="0" smtClean="0"/>
              <a:t>Allergic rhinitis, asthma, and atherosclerosis in the </a:t>
            </a:r>
            <a:r>
              <a:rPr lang="en-AU" b="1" dirty="0" err="1" smtClean="0"/>
              <a:t>Bruneck</a:t>
            </a:r>
            <a:r>
              <a:rPr lang="en-AU" b="1" dirty="0" smtClean="0"/>
              <a:t> and ARMY studies.</a:t>
            </a:r>
          </a:p>
          <a:p>
            <a:pPr>
              <a:defRPr/>
            </a:pPr>
            <a:r>
              <a:rPr lang="en-AU" dirty="0" err="1" smtClean="0">
                <a:hlinkClick r:id="rId4"/>
              </a:rPr>
              <a:t>Knoflach</a:t>
            </a:r>
            <a:r>
              <a:rPr lang="en-AU" dirty="0" smtClean="0">
                <a:hlinkClick r:id="rId4"/>
              </a:rPr>
              <a:t> M</a:t>
            </a:r>
            <a:r>
              <a:rPr lang="en-AU" dirty="0" smtClean="0"/>
              <a:t>, </a:t>
            </a:r>
            <a:r>
              <a:rPr lang="en-AU" dirty="0" err="1" smtClean="0">
                <a:hlinkClick r:id="rId5"/>
              </a:rPr>
              <a:t>Kiechl</a:t>
            </a:r>
            <a:r>
              <a:rPr lang="en-AU" dirty="0" smtClean="0">
                <a:hlinkClick r:id="rId5"/>
              </a:rPr>
              <a:t> S</a:t>
            </a:r>
            <a:r>
              <a:rPr lang="en-AU" dirty="0" smtClean="0"/>
              <a:t>, </a:t>
            </a:r>
            <a:r>
              <a:rPr lang="en-AU" dirty="0" err="1" smtClean="0">
                <a:hlinkClick r:id="rId6"/>
              </a:rPr>
              <a:t>Mayr</a:t>
            </a:r>
            <a:r>
              <a:rPr lang="en-AU" dirty="0" smtClean="0">
                <a:hlinkClick r:id="rId6"/>
              </a:rPr>
              <a:t> A</a:t>
            </a:r>
            <a:r>
              <a:rPr lang="en-AU" dirty="0" smtClean="0"/>
              <a:t>, </a:t>
            </a:r>
            <a:r>
              <a:rPr lang="en-AU" dirty="0" err="1" smtClean="0">
                <a:hlinkClick r:id="rId7"/>
              </a:rPr>
              <a:t>Willeit</a:t>
            </a:r>
            <a:r>
              <a:rPr lang="en-AU" dirty="0" smtClean="0">
                <a:hlinkClick r:id="rId7"/>
              </a:rPr>
              <a:t> J</a:t>
            </a:r>
            <a:r>
              <a:rPr lang="en-AU" dirty="0" smtClean="0"/>
              <a:t>, </a:t>
            </a:r>
            <a:r>
              <a:rPr lang="en-AU" dirty="0" err="1" smtClean="0">
                <a:hlinkClick r:id="rId8"/>
              </a:rPr>
              <a:t>Poewe</a:t>
            </a:r>
            <a:r>
              <a:rPr lang="en-AU" dirty="0" smtClean="0">
                <a:hlinkClick r:id="rId8"/>
              </a:rPr>
              <a:t> W</a:t>
            </a:r>
            <a:r>
              <a:rPr lang="en-AU" dirty="0" smtClean="0"/>
              <a:t>, </a:t>
            </a:r>
            <a:r>
              <a:rPr lang="en-AU" dirty="0" smtClean="0">
                <a:hlinkClick r:id="rId9"/>
              </a:rPr>
              <a:t>Wick G</a:t>
            </a:r>
            <a:r>
              <a:rPr lang="en-AU" dirty="0" smtClean="0"/>
              <a:t>.</a:t>
            </a:r>
          </a:p>
          <a:p>
            <a:pPr>
              <a:defRPr/>
            </a:pPr>
            <a:r>
              <a:rPr lang="en-AU" b="1" dirty="0" smtClean="0"/>
              <a:t>Source</a:t>
            </a:r>
          </a:p>
          <a:p>
            <a:pPr>
              <a:defRPr/>
            </a:pPr>
            <a:r>
              <a:rPr lang="en-AU" dirty="0" smtClean="0"/>
              <a:t>Department of Pathophysiology, Innsbruck Medical University, Innsbruck, Austria. Michael.Knoflach@uibk.ac.at</a:t>
            </a:r>
          </a:p>
          <a:p>
            <a:pPr>
              <a:defRPr/>
            </a:pPr>
            <a:r>
              <a:rPr lang="en-AU" b="1" dirty="0" smtClean="0"/>
              <a:t>Abstract</a:t>
            </a:r>
          </a:p>
          <a:p>
            <a:pPr>
              <a:defRPr/>
            </a:pPr>
            <a:r>
              <a:rPr lang="en-AU" b="1" dirty="0" smtClean="0"/>
              <a:t>BACKGROUND: </a:t>
            </a:r>
          </a:p>
          <a:p>
            <a:pPr>
              <a:defRPr/>
            </a:pPr>
            <a:r>
              <a:rPr lang="en-AU" dirty="0" smtClean="0"/>
              <a:t>Several diseases characterized by chronic inflammation and immune activation have been linked to enhanced risk for atherosclerosis. The potential association between allergies and atherosclerosis, however, remains to be defined.</a:t>
            </a:r>
          </a:p>
          <a:p>
            <a:pPr>
              <a:defRPr/>
            </a:pPr>
            <a:r>
              <a:rPr lang="en-AU" b="1" dirty="0" smtClean="0"/>
              <a:t>METHODS: </a:t>
            </a:r>
          </a:p>
          <a:p>
            <a:pPr>
              <a:defRPr/>
            </a:pPr>
            <a:r>
              <a:rPr lang="en-AU" dirty="0" smtClean="0"/>
              <a:t>The association between common allergic diseases (allergic rhinitis and asthma) and 5-year development and progression of carotid atherosclerosis (</a:t>
            </a:r>
            <a:r>
              <a:rPr lang="en-AU" dirty="0" err="1" smtClean="0"/>
              <a:t>Bruneck</a:t>
            </a:r>
            <a:r>
              <a:rPr lang="en-AU" dirty="0" smtClean="0"/>
              <a:t> Study) and high </a:t>
            </a:r>
            <a:r>
              <a:rPr lang="en-AU" dirty="0" err="1" smtClean="0"/>
              <a:t>intima</a:t>
            </a:r>
            <a:r>
              <a:rPr lang="en-AU" dirty="0" smtClean="0"/>
              <a:t>-media thickness in carotid and femoral arteries (Atherosclerosis Risk Factors in Male Youngsters [ARMY] study) was investigated. The </a:t>
            </a:r>
            <a:r>
              <a:rPr lang="en-AU" dirty="0" err="1" smtClean="0"/>
              <a:t>Bruneck</a:t>
            </a:r>
            <a:r>
              <a:rPr lang="en-AU" dirty="0" smtClean="0"/>
              <a:t> Study is a prospective population-based survey of 826 men and women aged 40 to 70 years; the ARMY study is a cross-sectional evaluation of 141 men aged 17 or 18 years.</a:t>
            </a:r>
          </a:p>
          <a:p>
            <a:pPr>
              <a:defRPr/>
            </a:pPr>
            <a:r>
              <a:rPr lang="en-AU" b="1" dirty="0" smtClean="0"/>
              <a:t>RESULTS: </a:t>
            </a:r>
          </a:p>
          <a:p>
            <a:pPr>
              <a:defRPr/>
            </a:pPr>
            <a:r>
              <a:rPr lang="en-AU" dirty="0" smtClean="0"/>
              <a:t>Subjects with allergic disorders were at a significantly increased risk for high </a:t>
            </a:r>
            <a:r>
              <a:rPr lang="en-AU" dirty="0" err="1" smtClean="0"/>
              <a:t>intima</a:t>
            </a:r>
            <a:r>
              <a:rPr lang="en-AU" dirty="0" smtClean="0"/>
              <a:t>-media thickness in the ARMY study (odds ratio, 2.5; 95% confidence interval, 1.1-5.5; P=.03) and for atherosclerosis development and progression in the </a:t>
            </a:r>
            <a:r>
              <a:rPr lang="en-AU" dirty="0" err="1" smtClean="0"/>
              <a:t>Bruneck</a:t>
            </a:r>
            <a:r>
              <a:rPr lang="en-AU" dirty="0" smtClean="0"/>
              <a:t> Study (odds ratio, 3.8; 95% confidence interval, 1.4-10.2; P=.007). The associations remained significant after multivariate adjustment for a broad array of established and potential vascular risk factors. When </a:t>
            </a:r>
            <a:r>
              <a:rPr lang="en-AU" dirty="0" err="1" smtClean="0"/>
              <a:t>IgE</a:t>
            </a:r>
            <a:r>
              <a:rPr lang="en-AU" dirty="0" smtClean="0"/>
              <a:t> levels were substituted for the clinical allergy variable, findings were confirmed in the </a:t>
            </a:r>
            <a:r>
              <a:rPr lang="en-AU" dirty="0" err="1" smtClean="0"/>
              <a:t>Bruneck</a:t>
            </a:r>
            <a:r>
              <a:rPr lang="en-AU" dirty="0" smtClean="0"/>
              <a:t> Study (adjusted odds ratio, 1.7; 95% confidence interval, 1.1-8.0), for a 1-SD increase in </a:t>
            </a:r>
            <a:r>
              <a:rPr lang="en-AU" dirty="0" err="1" smtClean="0"/>
              <a:t>IgE</a:t>
            </a:r>
            <a:r>
              <a:rPr lang="en-AU" dirty="0" smtClean="0"/>
              <a:t> level (P=.02).</a:t>
            </a:r>
          </a:p>
          <a:p>
            <a:pPr>
              <a:defRPr/>
            </a:pPr>
            <a:r>
              <a:rPr lang="en-AU" b="1" dirty="0" smtClean="0"/>
              <a:t>CONCLUSIONS: </a:t>
            </a:r>
          </a:p>
          <a:p>
            <a:pPr>
              <a:defRPr/>
            </a:pPr>
            <a:r>
              <a:rPr lang="en-AU" dirty="0" smtClean="0"/>
              <a:t>This study documents enhanced atherosclerosis among subjects with common allergic diseases. Our findings fit well with the emerging concept that key components of allergies, such as leukotrienes or mast cells, are active in human </a:t>
            </a:r>
            <a:r>
              <a:rPr lang="en-AU" dirty="0" err="1" smtClean="0"/>
              <a:t>atherogenesis</a:t>
            </a:r>
            <a:r>
              <a:rPr lang="en-AU" dirty="0" smtClean="0"/>
              <a:t> and further extend the growing list of immune system-mediated and chronic inflammatory disorders that have been linked with enhanced risk for atherosclerosis.</a:t>
            </a:r>
          </a:p>
          <a:p>
            <a:pPr>
              <a:defRPr/>
            </a:pPr>
            <a:endParaRPr lang="en-AU" dirty="0"/>
          </a:p>
        </p:txBody>
      </p:sp>
      <p:sp>
        <p:nvSpPr>
          <p:cNvPr id="4" name="Header Placeholder 3"/>
          <p:cNvSpPr>
            <a:spLocks noGrp="1"/>
          </p:cNvSpPr>
          <p:nvPr>
            <p:ph type="hdr" sz="quarter"/>
          </p:nvPr>
        </p:nvSpPr>
        <p:spPr/>
        <p:txBody>
          <a:bodyPr/>
          <a:lstStyle/>
          <a:p>
            <a:pPr>
              <a:defRPr/>
            </a:pPr>
            <a:r>
              <a:rPr lang="en-AU"/>
              <a:t>MediHerb: Our History and Philosophy</a:t>
            </a:r>
          </a:p>
        </p:txBody>
      </p:sp>
      <p:sp>
        <p:nvSpPr>
          <p:cNvPr id="5" name="Slide Number Placeholder 4"/>
          <p:cNvSpPr>
            <a:spLocks noGrp="1"/>
          </p:cNvSpPr>
          <p:nvPr>
            <p:ph type="sldNum" sz="quarter" idx="5"/>
          </p:nvPr>
        </p:nvSpPr>
        <p:spPr/>
        <p:txBody>
          <a:bodyPr/>
          <a:lstStyle/>
          <a:p>
            <a:pPr>
              <a:defRPr/>
            </a:pPr>
            <a:fld id="{B14F582F-A9C2-4E5A-8294-9BFACB335565}" type="slidenum">
              <a:rPr lang="en-AU" smtClean="0"/>
              <a:pPr>
                <a:defRPr/>
              </a:pPr>
              <a:t>9</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42000" indent="-342000" eaLnBrk="1" hangingPunct="1">
              <a:defRPr/>
            </a:pPr>
            <a:r>
              <a:rPr lang="en-US" dirty="0" smtClean="0"/>
              <a:t>The allergic response can predispose to infection because allergies trigger inflammation of the sinuses and nasal mucous linings</a:t>
            </a:r>
          </a:p>
          <a:p>
            <a:pPr marL="342000" indent="-342000" eaLnBrk="1" hangingPunct="1">
              <a:defRPr/>
            </a:pPr>
            <a:r>
              <a:rPr lang="en-US" dirty="0" smtClean="0"/>
              <a:t>Inflammation prevents the sinus cavities from clearing out bacteria and increases the chance of developing bacterial sinusitis</a:t>
            </a:r>
            <a:endParaRPr lang="en-US" baseline="30000" dirty="0" smtClean="0"/>
          </a:p>
          <a:p>
            <a:pPr>
              <a:defRPr/>
            </a:pPr>
            <a:endParaRPr lang="en-AU" dirty="0"/>
          </a:p>
        </p:txBody>
      </p:sp>
      <p:sp>
        <p:nvSpPr>
          <p:cNvPr id="58372" name="Header Placeholder 3"/>
          <p:cNvSpPr>
            <a:spLocks noGrp="1"/>
          </p:cNvSpPr>
          <p:nvPr>
            <p:ph type="hdr" sz="quarter"/>
          </p:nvPr>
        </p:nvSpPr>
        <p:spPr/>
        <p:txBody>
          <a:bodyPr/>
          <a:lstStyle/>
          <a:p>
            <a:pPr>
              <a:defRPr/>
            </a:pPr>
            <a:r>
              <a:rPr lang="en-AU"/>
              <a:t>MediHerb: Our History and Philosophy</a:t>
            </a:r>
          </a:p>
        </p:txBody>
      </p:sp>
      <p:sp>
        <p:nvSpPr>
          <p:cNvPr id="58373" name="Slide Number Placeholder 4"/>
          <p:cNvSpPr>
            <a:spLocks noGrp="1"/>
          </p:cNvSpPr>
          <p:nvPr>
            <p:ph type="sldNum" sz="quarter" idx="5"/>
          </p:nvPr>
        </p:nvSpPr>
        <p:spPr/>
        <p:txBody>
          <a:bodyPr/>
          <a:lstStyle/>
          <a:p>
            <a:pPr>
              <a:defRPr/>
            </a:pPr>
            <a:fld id="{5240279D-E430-435B-A45B-CBFDE84E581A}" type="slidenum">
              <a:rPr lang="en-AU" smtClean="0"/>
              <a:pPr>
                <a:defRPr/>
              </a:pPr>
              <a:t>10</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AU" b="1" smtClean="0"/>
              <a:t>Superantigens</a:t>
            </a:r>
            <a:r>
              <a:rPr lang="en-AU" smtClean="0"/>
              <a:t> (SAgs) are a class of </a:t>
            </a:r>
            <a:r>
              <a:rPr lang="en-AU" smtClean="0">
                <a:hlinkClick r:id="rId3" tooltip="Antigen"/>
              </a:rPr>
              <a:t>antigens</a:t>
            </a:r>
            <a:r>
              <a:rPr lang="en-AU" smtClean="0"/>
              <a:t> which cause non-specific activation of </a:t>
            </a:r>
            <a:r>
              <a:rPr lang="en-AU" smtClean="0">
                <a:hlinkClick r:id="rId4" tooltip="T-cell"/>
              </a:rPr>
              <a:t>T-cells</a:t>
            </a:r>
            <a:r>
              <a:rPr lang="en-AU" smtClean="0"/>
              <a:t> resulting in </a:t>
            </a:r>
            <a:r>
              <a:rPr lang="en-AU" smtClean="0">
                <a:hlinkClick r:id="rId5" tooltip="Polyclonal T cell activation (page does not exist)"/>
              </a:rPr>
              <a:t>polyclonal T cell activation</a:t>
            </a:r>
            <a:r>
              <a:rPr lang="en-AU" smtClean="0"/>
              <a:t> and massive </a:t>
            </a:r>
            <a:r>
              <a:rPr lang="en-AU" smtClean="0">
                <a:hlinkClick r:id="rId6" tooltip="Cytokine"/>
              </a:rPr>
              <a:t>cytokine</a:t>
            </a:r>
            <a:r>
              <a:rPr lang="en-AU" smtClean="0"/>
              <a:t> release. SAgs can be produced by </a:t>
            </a:r>
            <a:r>
              <a:rPr lang="en-AU" smtClean="0">
                <a:hlinkClick r:id="rId7" tooltip="Pathogen"/>
              </a:rPr>
              <a:t>pathogenic</a:t>
            </a:r>
            <a:r>
              <a:rPr lang="en-AU" smtClean="0"/>
              <a:t> </a:t>
            </a:r>
            <a:r>
              <a:rPr lang="en-AU" smtClean="0">
                <a:hlinkClick r:id="rId8" tooltip="Microbes"/>
              </a:rPr>
              <a:t>microbes</a:t>
            </a:r>
            <a:r>
              <a:rPr lang="en-AU" smtClean="0"/>
              <a:t> (including </a:t>
            </a:r>
            <a:r>
              <a:rPr lang="en-AU" smtClean="0">
                <a:hlinkClick r:id="rId9" tooltip="Virus"/>
              </a:rPr>
              <a:t>viruses</a:t>
            </a:r>
            <a:r>
              <a:rPr lang="en-AU" smtClean="0"/>
              <a:t>, </a:t>
            </a:r>
            <a:r>
              <a:rPr lang="en-AU" smtClean="0">
                <a:hlinkClick r:id="rId10" tooltip="Mycoplasma"/>
              </a:rPr>
              <a:t>mycoplasma</a:t>
            </a:r>
            <a:r>
              <a:rPr lang="en-AU" smtClean="0"/>
              <a:t>, and </a:t>
            </a:r>
            <a:r>
              <a:rPr lang="en-AU" smtClean="0">
                <a:hlinkClick r:id="rId11" tooltip="Bacteria"/>
              </a:rPr>
              <a:t>bacteria</a:t>
            </a:r>
            <a:r>
              <a:rPr lang="en-AU" smtClean="0"/>
              <a:t>)</a:t>
            </a:r>
            <a:r>
              <a:rPr lang="en-AU" baseline="30000" smtClean="0">
                <a:hlinkClick r:id="rId12"/>
              </a:rPr>
              <a:t>[1]</a:t>
            </a:r>
            <a:r>
              <a:rPr lang="en-AU" smtClean="0"/>
              <a:t> as a defense mechanism against the immune system.</a:t>
            </a:r>
            <a:r>
              <a:rPr lang="en-AU" baseline="30000" smtClean="0">
                <a:hlinkClick r:id="rId13"/>
              </a:rPr>
              <a:t>[2]</a:t>
            </a:r>
            <a:r>
              <a:rPr lang="en-AU" smtClean="0"/>
              <a:t> Compared to a normal </a:t>
            </a:r>
            <a:r>
              <a:rPr lang="en-AU" smtClean="0">
                <a:hlinkClick r:id="rId3" tooltip="Antigen"/>
              </a:rPr>
              <a:t>antigen</a:t>
            </a:r>
            <a:r>
              <a:rPr lang="en-AU" smtClean="0"/>
              <a:t>-induced </a:t>
            </a:r>
            <a:r>
              <a:rPr lang="en-AU" smtClean="0">
                <a:hlinkClick r:id="rId4" tooltip="T-cell"/>
              </a:rPr>
              <a:t>T-cell</a:t>
            </a:r>
            <a:r>
              <a:rPr lang="en-AU" smtClean="0"/>
              <a:t> response where .001-.0001% of the body’s T-cells are activated, these SAgs are capable of activating up to 20% of the body’s T-cells.</a:t>
            </a:r>
            <a:r>
              <a:rPr lang="en-AU" baseline="30000" smtClean="0"/>
              <a:t>[</a:t>
            </a:r>
            <a:r>
              <a:rPr lang="en-AU" i="1" baseline="30000" smtClean="0">
                <a:hlinkClick r:id="rId14" tooltip="Wikipedia:Citation needed"/>
              </a:rPr>
              <a:t>citation needed</a:t>
            </a:r>
            <a:r>
              <a:rPr lang="en-AU" baseline="30000" smtClean="0"/>
              <a:t>]</a:t>
            </a:r>
            <a:r>
              <a:rPr lang="en-AU" smtClean="0"/>
              <a:t> Furthermore, Anti-</a:t>
            </a:r>
            <a:r>
              <a:rPr lang="en-AU" smtClean="0">
                <a:hlinkClick r:id="rId15" tooltip="CD3 (immunology)"/>
              </a:rPr>
              <a:t>CD3</a:t>
            </a:r>
            <a:r>
              <a:rPr lang="en-AU" smtClean="0"/>
              <a:t> and Anti-</a:t>
            </a:r>
            <a:r>
              <a:rPr lang="en-AU" smtClean="0">
                <a:hlinkClick r:id="rId16" tooltip="CD28"/>
              </a:rPr>
              <a:t>CD28</a:t>
            </a:r>
            <a:r>
              <a:rPr lang="en-AU" smtClean="0"/>
              <a:t> </a:t>
            </a:r>
            <a:r>
              <a:rPr lang="en-AU" smtClean="0">
                <a:hlinkClick r:id="rId17" tooltip="Antibodies"/>
              </a:rPr>
              <a:t>Antibodies</a:t>
            </a:r>
            <a:r>
              <a:rPr lang="en-AU" smtClean="0"/>
              <a:t> (</a:t>
            </a:r>
            <a:r>
              <a:rPr lang="en-AU" smtClean="0">
                <a:hlinkClick r:id="rId18" tooltip="CD28-SuperMAB"/>
              </a:rPr>
              <a:t>CD28-SuperMAB</a:t>
            </a:r>
            <a:r>
              <a:rPr lang="en-AU" smtClean="0"/>
              <a:t>) have also shown to be highly potent superantigens (and can activate up to 100% of T cells).</a:t>
            </a:r>
          </a:p>
          <a:p>
            <a:r>
              <a:rPr lang="en-AU" smtClean="0"/>
              <a:t>The large number of activated T-cells generates a massive immune response which is not specific to any particular </a:t>
            </a:r>
            <a:r>
              <a:rPr lang="en-AU" smtClean="0">
                <a:hlinkClick r:id="rId19" tooltip="Epitope"/>
              </a:rPr>
              <a:t>epitope</a:t>
            </a:r>
            <a:r>
              <a:rPr lang="en-AU" smtClean="0"/>
              <a:t> on the SAg thus undermining one of the fundamental strengths of the </a:t>
            </a:r>
            <a:r>
              <a:rPr lang="en-AU" smtClean="0">
                <a:hlinkClick r:id="rId20" tooltip="Adaptive immune system"/>
              </a:rPr>
              <a:t>adaptive immune system</a:t>
            </a:r>
            <a:r>
              <a:rPr lang="en-AU" smtClean="0"/>
              <a:t>, that is, its ability to target antigens with high specificity. More importantly, the large number of activated T-cells secrete large amounts of </a:t>
            </a:r>
            <a:r>
              <a:rPr lang="en-AU" smtClean="0">
                <a:hlinkClick r:id="rId6" tooltip="Cytokine"/>
              </a:rPr>
              <a:t>cytokines</a:t>
            </a:r>
            <a:r>
              <a:rPr lang="en-AU" smtClean="0"/>
              <a:t> (the most important of which is </a:t>
            </a:r>
            <a:r>
              <a:rPr lang="en-AU" smtClean="0">
                <a:hlinkClick r:id="rId21" tooltip="TNF-alpha"/>
              </a:rPr>
              <a:t>TNF-alpha</a:t>
            </a:r>
            <a:r>
              <a:rPr lang="en-AU" smtClean="0"/>
              <a:t>). TNF-alpha is particularly important as a part of the body's inflammatory response, and in normal circumstances (where it is released locally in low levels) helps the immune system defeat pathogens. However when it is systemically released in the blood and in high levels (due to mass T-cell activation resulting from the SAg binding), it can cause severe and life-threatening symptoms, including </a:t>
            </a:r>
            <a:r>
              <a:rPr lang="en-AU" smtClean="0">
                <a:hlinkClick r:id="rId22" tooltip="Shock (circulatory)"/>
              </a:rPr>
              <a:t>shock</a:t>
            </a:r>
            <a:r>
              <a:rPr lang="en-AU" smtClean="0"/>
              <a:t> and </a:t>
            </a:r>
            <a:r>
              <a:rPr lang="en-AU" smtClean="0">
                <a:hlinkClick r:id="rId23" tooltip="Multiple organ failure"/>
              </a:rPr>
              <a:t>multiple organ failure</a:t>
            </a:r>
            <a:r>
              <a:rPr lang="en-AU" smtClean="0"/>
              <a:t>.</a:t>
            </a:r>
          </a:p>
          <a:p>
            <a:endParaRPr lang="en-AU" smtClean="0"/>
          </a:p>
        </p:txBody>
      </p:sp>
      <p:sp>
        <p:nvSpPr>
          <p:cNvPr id="4" name="Header Placeholder 3"/>
          <p:cNvSpPr>
            <a:spLocks noGrp="1"/>
          </p:cNvSpPr>
          <p:nvPr>
            <p:ph type="hdr" sz="quarter"/>
          </p:nvPr>
        </p:nvSpPr>
        <p:spPr/>
        <p:txBody>
          <a:bodyPr/>
          <a:lstStyle/>
          <a:p>
            <a:pPr>
              <a:defRPr/>
            </a:pPr>
            <a:r>
              <a:rPr lang="en-AU"/>
              <a:t>MediHerb: Our History and Philosophy</a:t>
            </a:r>
          </a:p>
        </p:txBody>
      </p:sp>
      <p:sp>
        <p:nvSpPr>
          <p:cNvPr id="5" name="Slide Number Placeholder 4"/>
          <p:cNvSpPr>
            <a:spLocks noGrp="1"/>
          </p:cNvSpPr>
          <p:nvPr>
            <p:ph type="sldNum" sz="quarter" idx="5"/>
          </p:nvPr>
        </p:nvSpPr>
        <p:spPr/>
        <p:txBody>
          <a:bodyPr/>
          <a:lstStyle/>
          <a:p>
            <a:pPr>
              <a:defRPr/>
            </a:pPr>
            <a:fld id="{4EBF0815-EC85-4670-91C9-A1E4ACA5066F}" type="slidenum">
              <a:rPr lang="en-AU" smtClean="0"/>
              <a:pPr>
                <a:defRPr/>
              </a:pPr>
              <a:t>11</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AU" sz="800" smtClean="0"/>
              <a:t>Infection can also cause allergy</a:t>
            </a:r>
            <a:endParaRPr lang="en-AU" smtClean="0"/>
          </a:p>
        </p:txBody>
      </p:sp>
      <p:sp>
        <p:nvSpPr>
          <p:cNvPr id="62468" name="Header Placeholder 3"/>
          <p:cNvSpPr>
            <a:spLocks noGrp="1"/>
          </p:cNvSpPr>
          <p:nvPr>
            <p:ph type="hdr" sz="quarter"/>
          </p:nvPr>
        </p:nvSpPr>
        <p:spPr/>
        <p:txBody>
          <a:bodyPr/>
          <a:lstStyle/>
          <a:p>
            <a:pPr>
              <a:defRPr/>
            </a:pPr>
            <a:r>
              <a:rPr lang="en-AU"/>
              <a:t>MediHerb: Our History and Philosophy</a:t>
            </a:r>
          </a:p>
        </p:txBody>
      </p:sp>
      <p:sp>
        <p:nvSpPr>
          <p:cNvPr id="62469" name="Slide Number Placeholder 4"/>
          <p:cNvSpPr>
            <a:spLocks noGrp="1"/>
          </p:cNvSpPr>
          <p:nvPr>
            <p:ph type="sldNum" sz="quarter" idx="5"/>
          </p:nvPr>
        </p:nvSpPr>
        <p:spPr/>
        <p:txBody>
          <a:bodyPr/>
          <a:lstStyle/>
          <a:p>
            <a:pPr>
              <a:defRPr/>
            </a:pPr>
            <a:fld id="{46CA6592-20F1-4FE5-8AB8-C4AD0059D527}" type="slidenum">
              <a:rPr lang="en-AU" smtClean="0"/>
              <a:pPr>
                <a:defRPr/>
              </a:pPr>
              <a:t>14</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5860"/>
            <a:ext cx="7772400" cy="2314591"/>
          </a:xfrm>
        </p:spPr>
        <p:txBody>
          <a:bodyPr/>
          <a:lstStyle>
            <a:lvl1pPr>
              <a:defRPr sz="5400">
                <a:latin typeface="Interstate-Bold" pitchFamily="2"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Interstate-Ligh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lvl1pPr>
              <a:defRPr/>
            </a:lvl1pPr>
          </a:lstStyle>
          <a:p>
            <a:pPr>
              <a:defRPr/>
            </a:pPr>
            <a:fld id="{17D9EED1-FEEA-4019-BBD3-7B60C5FC314D}" type="datetimeFigureOut">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986E02-3ED6-4D47-9195-78C22B5364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85D298A-853C-489B-A847-4074E09BCDFD}" type="datetimeFigureOut">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F6AE66-95D5-4A0D-9421-7CC1485742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067AA03-18D5-4752-8EAA-CC481EFF3692}" type="datetimeFigureOut">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8E7737-30CA-45EB-9635-7191D99847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7E6A98CF-58D1-42E3-8502-333F5FBBA80F}" type="datetimeFigureOut">
              <a:rPr lang="en-US"/>
              <a:pPr>
                <a:defRPr/>
              </a:pPr>
              <a:t>10/10/11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FFDC2-9358-45FD-80DB-CF286DBE515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07EB61A-A7A9-41F6-9ADD-1C9390208DE0}" type="slidenum">
              <a:rPr lang="en-US"/>
              <a:pPr>
                <a:defRPr/>
              </a:pPr>
              <a:t>‹#›</a:t>
            </a:fld>
            <a:endParaRPr lang="en-US"/>
          </a:p>
        </p:txBody>
      </p:sp>
    </p:spTree>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642350" cy="93978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0825" y="1357298"/>
            <a:ext cx="8642350" cy="5286412"/>
          </a:xfrm>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6643688" y="6381750"/>
            <a:ext cx="2133600" cy="476250"/>
          </a:xfrm>
        </p:spPr>
        <p:txBody>
          <a:bodyPr/>
          <a:lstStyle>
            <a:lvl1pPr>
              <a:defRPr sz="1800" b="1">
                <a:latin typeface="+mn-lt"/>
              </a:defRPr>
            </a:lvl1pPr>
          </a:lstStyle>
          <a:p>
            <a:pPr>
              <a:defRPr/>
            </a:pPr>
            <a:fld id="{586B336E-47D2-47E8-A5EF-5E1AE51981DF}" type="slidenum">
              <a:rPr lang="en-US"/>
              <a:pPr>
                <a:defRPr/>
              </a:pPr>
              <a:t>‹#›</a:t>
            </a:fld>
            <a:endParaRPr lang="en-US" dirty="0"/>
          </a:p>
        </p:txBody>
      </p:sp>
    </p:spTree>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E7C61D-2CBE-4CDA-BE98-F781396E3C4D}" type="slidenum">
              <a:rPr lang="en-US"/>
              <a:pPr>
                <a:defRPr/>
              </a:pPr>
              <a:t>‹#›</a:t>
            </a:fld>
            <a:endParaRPr lang="en-US"/>
          </a:p>
        </p:txBody>
      </p:sp>
    </p:spTree>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BE58CFF-3B62-4013-9AAA-0646EEA987E4}" type="slidenum">
              <a:rPr lang="en-US"/>
              <a:pPr>
                <a:defRPr/>
              </a:pPr>
              <a:t>‹#›</a:t>
            </a:fld>
            <a:endParaRPr lang="en-US"/>
          </a:p>
        </p:txBody>
      </p:sp>
    </p:spTree>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1BD04FE-4D02-43BB-891D-41FB67E88BE8}" type="slidenum">
              <a:rPr lang="en-US"/>
              <a:pPr>
                <a:defRPr/>
              </a:pPr>
              <a:t>‹#›</a:t>
            </a:fld>
            <a:endParaRPr lang="en-US"/>
          </a:p>
        </p:txBody>
      </p:sp>
    </p:spTree>
  </p:cSld>
  <p:clrMapOvr>
    <a:masterClrMapping/>
  </p:clrMapOvr>
  <p:transition spd="med">
    <p:pull dir="d"/>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E0200F4-851D-44DD-906B-1EF0D8F1163D}" type="slidenum">
              <a:rPr lang="en-US"/>
              <a:pPr>
                <a:defRPr/>
              </a:pPr>
              <a:t>‹#›</a:t>
            </a:fld>
            <a:endParaRPr lang="en-US"/>
          </a:p>
        </p:txBody>
      </p:sp>
    </p:spTree>
  </p:cSld>
  <p:clrMapOvr>
    <a:masterClrMapping/>
  </p:clrMapOvr>
  <p:transition spd="med">
    <p:pull dir="d"/>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EA644C2-3B23-4C50-AABE-B5ECEF1C7B32}" type="slidenum">
              <a:rPr lang="en-US"/>
              <a:pPr>
                <a:defRPr/>
              </a:pPr>
              <a:t>‹#›</a:t>
            </a:fld>
            <a:endParaRPr lang="en-US"/>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cstate="print">
            <a:lum/>
          </a:blip>
          <a:srcRect/>
          <a:stretch>
            <a:fillRect l="-16000" r="-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lvl1pPr>
              <a:spcBef>
                <a:spcPts val="1800"/>
              </a:spcBef>
              <a:defRPr>
                <a:latin typeface="Interstate-Light" pitchFamily="2" charset="0"/>
              </a:defRPr>
            </a:lvl1pPr>
            <a:lvl2pPr>
              <a:defRPr>
                <a:latin typeface="Interstate-Light" pitchFamily="2"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03C4B33A-C053-4EDD-B947-2E3290C16F20}" type="datetimeFigureOut">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104931-1B84-4EF7-B4C6-1B8B484DC06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1E4392-C271-4756-BE8A-D35FB7D50B8C}" type="slidenum">
              <a:rPr lang="en-US"/>
              <a:pPr>
                <a:defRPr/>
              </a:pPr>
              <a:t>‹#›</a:t>
            </a:fld>
            <a:endParaRPr lang="en-US"/>
          </a:p>
        </p:txBody>
      </p:sp>
    </p:spTree>
  </p:cSld>
  <p:clrMapOvr>
    <a:masterClrMapping/>
  </p:clrMapOvr>
  <p:transition spd="med">
    <p:pull dir="d"/>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F617043-7AC3-4ADB-9407-06C79976E64D}" type="slidenum">
              <a:rPr lang="en-US"/>
              <a:pPr>
                <a:defRPr/>
              </a:pPr>
              <a:t>‹#›</a:t>
            </a:fld>
            <a:endParaRPr lang="en-US"/>
          </a:p>
        </p:txBody>
      </p:sp>
    </p:spTree>
  </p:cSld>
  <p:clrMapOvr>
    <a:masterClrMapping/>
  </p:clrMapOvr>
  <p:transition spd="med">
    <p:pull dir="d"/>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FD6ECDD-92F2-4BFB-BCFB-F38B1E0F4088}" type="slidenum">
              <a:rPr lang="en-US"/>
              <a:pPr>
                <a:defRPr/>
              </a:pPr>
              <a:t>‹#›</a:t>
            </a:fld>
            <a:endParaRPr lang="en-US"/>
          </a:p>
        </p:txBody>
      </p:sp>
    </p:spTree>
  </p:cSld>
  <p:clrMapOvr>
    <a:masterClrMapping/>
  </p:clrMapOvr>
  <p:transition spd="med">
    <p:pull dir="d"/>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605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74638"/>
            <a:ext cx="63293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1130394-CFE5-4D8D-BA3D-2B12EF9DF579}" type="slidenum">
              <a:rPr lang="en-US"/>
              <a:pPr>
                <a:defRPr/>
              </a:pPr>
              <a:t>‹#›</a:t>
            </a:fld>
            <a:endParaRPr lang="en-US"/>
          </a:p>
        </p:txBody>
      </p:sp>
    </p:spTree>
  </p:cSld>
  <p:clrMapOvr>
    <a:masterClrMapping/>
  </p:clrMapOvr>
  <p:transition spd="med">
    <p:pull dir="d"/>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ftr" sz="quarter" idx="10"/>
          </p:nvPr>
        </p:nvSpPr>
        <p:spPr>
          <a:xfrm>
            <a:off x="0" y="6553200"/>
            <a:ext cx="6858000" cy="304800"/>
          </a:xfr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7924800" y="6553200"/>
            <a:ext cx="1219200" cy="304800"/>
          </a:xfrm>
        </p:spPr>
        <p:txBody>
          <a:bodyPr/>
          <a:lstStyle>
            <a:lvl1pPr>
              <a:defRPr/>
            </a:lvl1pPr>
          </a:lstStyle>
          <a:p>
            <a:pPr>
              <a:defRPr/>
            </a:pPr>
            <a:fld id="{95CEB0AD-2E9B-4981-BCE4-C74112382D49}"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F5BD96-43CB-4B10-987E-FCCB02EE8FD3}" type="datetimeFigureOut">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7E42D2-9958-4802-A9B2-88A22937B6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635EF8BE-2592-47CC-9596-73167EF260C3}" type="datetimeFigureOut">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5AC684-8596-49E5-BCDE-C6A456D116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DBEB9053-EEF4-4D9A-9E9E-866BD3C108FF}" type="datetimeFigureOut">
              <a:rPr lang="en-US"/>
              <a:pPr>
                <a:defRPr/>
              </a:pPr>
              <a:t>10/10/11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707999-1E0D-4C96-BFC8-DE53E04BD3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7E78DBA0-711B-4232-A5F8-2E5AB20C1E8D}" type="datetimeFigureOut">
              <a:rPr lang="en-US"/>
              <a:pPr>
                <a:defRPr/>
              </a:pPr>
              <a:t>10/10/11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3BC95B-C686-4BCB-87E0-58446F1B76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9A84C6-9A04-43C8-A463-8ED8F65E98D8}" type="datetimeFigureOut">
              <a:rPr lang="en-US"/>
              <a:pPr>
                <a:defRPr/>
              </a:pPr>
              <a:t>10/10/11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A528D8-AAFB-4CC3-9ACE-85EBD07A90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4A07D3-481D-4B10-8C8E-7294E0EF30B4}" type="datetimeFigureOut">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D919C-1B6F-4680-BCB3-8439C334E8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D8A199-94E1-4889-B0BB-84BC107B1FDE}" type="datetimeFigureOut">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250297-D3AC-4C7C-96DC-033009281E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4" cstate="print">
            <a:lum/>
          </a:blip>
          <a:srcRect/>
          <a:stretch>
            <a:fillRect l="-19000" r="-19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250825" y="1600200"/>
            <a:ext cx="8713788"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B26C00BD-3F59-420E-A9C1-F750431B141D}" type="datetimeFigureOut">
              <a:rPr lang="en-US"/>
              <a:pPr>
                <a:defRPr/>
              </a:pPr>
              <a:t>10/10/11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965F9388-C5BE-4F7C-9A30-AC0414A3AA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22"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ctr" rtl="0" eaLnBrk="0" fontAlgn="base" hangingPunct="0">
        <a:spcBef>
          <a:spcPct val="0"/>
        </a:spcBef>
        <a:spcAft>
          <a:spcPct val="0"/>
        </a:spcAft>
        <a:defRPr sz="4400" kern="1200">
          <a:solidFill>
            <a:schemeClr val="bg1"/>
          </a:solidFill>
          <a:latin typeface="Interstate-Bold" pitchFamily="2" charset="0"/>
          <a:ea typeface="+mj-ea"/>
          <a:cs typeface="+mj-cs"/>
        </a:defRPr>
      </a:lvl1pPr>
      <a:lvl2pPr algn="ctr" rtl="0" eaLnBrk="0" fontAlgn="base" hangingPunct="0">
        <a:spcBef>
          <a:spcPct val="0"/>
        </a:spcBef>
        <a:spcAft>
          <a:spcPct val="0"/>
        </a:spcAft>
        <a:defRPr sz="4400">
          <a:solidFill>
            <a:schemeClr val="bg1"/>
          </a:solidFill>
          <a:latin typeface="Interstate-Bold" pitchFamily="2" charset="0"/>
        </a:defRPr>
      </a:lvl2pPr>
      <a:lvl3pPr algn="ctr" rtl="0" eaLnBrk="0" fontAlgn="base" hangingPunct="0">
        <a:spcBef>
          <a:spcPct val="0"/>
        </a:spcBef>
        <a:spcAft>
          <a:spcPct val="0"/>
        </a:spcAft>
        <a:defRPr sz="4400">
          <a:solidFill>
            <a:schemeClr val="bg1"/>
          </a:solidFill>
          <a:latin typeface="Interstate-Bold" pitchFamily="2" charset="0"/>
        </a:defRPr>
      </a:lvl3pPr>
      <a:lvl4pPr algn="ctr" rtl="0" eaLnBrk="0" fontAlgn="base" hangingPunct="0">
        <a:spcBef>
          <a:spcPct val="0"/>
        </a:spcBef>
        <a:spcAft>
          <a:spcPct val="0"/>
        </a:spcAft>
        <a:defRPr sz="4400">
          <a:solidFill>
            <a:schemeClr val="bg1"/>
          </a:solidFill>
          <a:latin typeface="Interstate-Bold" pitchFamily="2" charset="0"/>
        </a:defRPr>
      </a:lvl4pPr>
      <a:lvl5pPr algn="ctr" rtl="0" eaLnBrk="0" fontAlgn="base" hangingPunct="0">
        <a:spcBef>
          <a:spcPct val="0"/>
        </a:spcBef>
        <a:spcAft>
          <a:spcPct val="0"/>
        </a:spcAft>
        <a:defRPr sz="4400">
          <a:solidFill>
            <a:schemeClr val="bg1"/>
          </a:solidFill>
          <a:latin typeface="Interstate-Bold" pitchFamily="2"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600" kern="1200">
          <a:solidFill>
            <a:schemeClr val="bg1"/>
          </a:solidFill>
          <a:latin typeface="Interstate-Light" pitchFamily="2" charset="0"/>
          <a:ea typeface="+mn-ea"/>
          <a:cs typeface="+mn-cs"/>
        </a:defRPr>
      </a:lvl1pPr>
      <a:lvl2pPr marL="742950" indent="-285750" algn="l" rtl="0" eaLnBrk="0" fontAlgn="base" hangingPunct="0">
        <a:spcBef>
          <a:spcPct val="20000"/>
        </a:spcBef>
        <a:spcAft>
          <a:spcPct val="0"/>
        </a:spcAft>
        <a:buFont typeface="Wingdings" pitchFamily="2" charset="2"/>
        <a:buChar char="§"/>
        <a:defRPr sz="2600" kern="1200">
          <a:solidFill>
            <a:schemeClr val="bg1"/>
          </a:solidFill>
          <a:latin typeface="Interstate-Light" pitchFamily="2"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665602"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2051" name="Rectangle 3"/>
          <p:cNvSpPr>
            <a:spLocks noGrp="1" noChangeArrowheads="1"/>
          </p:cNvSpPr>
          <p:nvPr>
            <p:ph type="title"/>
          </p:nvPr>
        </p:nvSpPr>
        <p:spPr bwMode="auto">
          <a:xfrm>
            <a:off x="250825" y="274638"/>
            <a:ext cx="864235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250825" y="1357313"/>
            <a:ext cx="8642350" cy="528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endParaRPr lang="en-US" smtClean="0"/>
          </a:p>
        </p:txBody>
      </p:sp>
      <p:sp>
        <p:nvSpPr>
          <p:cNvPr id="66560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66560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665607" name="Rectangle 7"/>
          <p:cNvSpPr>
            <a:spLocks noGrp="1" noChangeArrowheads="1"/>
          </p:cNvSpPr>
          <p:nvPr>
            <p:ph type="sldNum" sz="quarter" idx="4"/>
          </p:nvPr>
        </p:nvSpPr>
        <p:spPr bwMode="auto">
          <a:xfrm>
            <a:off x="657225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C3B84BF3-35C1-40CC-A9CE-1FA1DEC83C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2" r:id="rId1"/>
    <p:sldLayoutId id="2147483923"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4" r:id="rId12"/>
  </p:sldLayoutIdLst>
  <p:transition spd="med">
    <p:pull dir="d"/>
  </p:transition>
  <p:timing>
    <p:tnLst>
      <p:par>
        <p:cTn id="1" dur="indefinite" restart="never" nodeType="tmRoot"/>
      </p:par>
    </p:tnLst>
  </p:timing>
  <p:hf hdr="0" ftr="0" dt="0"/>
  <p:txStyles>
    <p:titleStyle>
      <a:lvl1pPr marL="354013" indent="-354013" algn="ctr" rtl="0" eaLnBrk="0" fontAlgn="base" hangingPunct="0">
        <a:spcBef>
          <a:spcPct val="0"/>
        </a:spcBef>
        <a:spcAft>
          <a:spcPct val="0"/>
        </a:spcAft>
        <a:defRPr sz="4400">
          <a:solidFill>
            <a:schemeClr val="tx1"/>
          </a:solidFill>
          <a:latin typeface="+mj-lt"/>
          <a:ea typeface="+mj-ea"/>
          <a:cs typeface="+mj-cs"/>
        </a:defRPr>
      </a:lvl1pPr>
      <a:lvl2pPr marL="354013" indent="-354013" algn="ctr" rtl="0" eaLnBrk="0" fontAlgn="base" hangingPunct="0">
        <a:spcBef>
          <a:spcPct val="0"/>
        </a:spcBef>
        <a:spcAft>
          <a:spcPct val="0"/>
        </a:spcAft>
        <a:defRPr sz="4400">
          <a:solidFill>
            <a:schemeClr val="tx1"/>
          </a:solidFill>
          <a:latin typeface="Tahoma" pitchFamily="34" charset="0"/>
          <a:cs typeface="Arial" charset="0"/>
        </a:defRPr>
      </a:lvl2pPr>
      <a:lvl3pPr marL="354013" indent="-354013" algn="ctr" rtl="0" eaLnBrk="0" fontAlgn="base" hangingPunct="0">
        <a:spcBef>
          <a:spcPct val="0"/>
        </a:spcBef>
        <a:spcAft>
          <a:spcPct val="0"/>
        </a:spcAft>
        <a:defRPr sz="4400">
          <a:solidFill>
            <a:schemeClr val="tx1"/>
          </a:solidFill>
          <a:latin typeface="Tahoma" pitchFamily="34" charset="0"/>
          <a:cs typeface="Arial" charset="0"/>
        </a:defRPr>
      </a:lvl3pPr>
      <a:lvl4pPr marL="354013" indent="-354013" algn="ctr" rtl="0" eaLnBrk="0" fontAlgn="base" hangingPunct="0">
        <a:spcBef>
          <a:spcPct val="0"/>
        </a:spcBef>
        <a:spcAft>
          <a:spcPct val="0"/>
        </a:spcAft>
        <a:defRPr sz="4400">
          <a:solidFill>
            <a:schemeClr val="tx1"/>
          </a:solidFill>
          <a:latin typeface="Tahoma" pitchFamily="34" charset="0"/>
          <a:cs typeface="Arial" charset="0"/>
        </a:defRPr>
      </a:lvl4pPr>
      <a:lvl5pPr marL="354013" indent="-354013" algn="ctr" rtl="0" eaLnBrk="0" fontAlgn="base" hangingPunct="0">
        <a:spcBef>
          <a:spcPct val="0"/>
        </a:spcBef>
        <a:spcAft>
          <a:spcPct val="0"/>
        </a:spcAft>
        <a:defRPr sz="4400">
          <a:solidFill>
            <a:schemeClr val="tx1"/>
          </a:solidFill>
          <a:latin typeface="Tahoma" pitchFamily="34" charset="0"/>
          <a:cs typeface="Arial" charset="0"/>
        </a:defRPr>
      </a:lvl5pPr>
      <a:lvl6pPr marL="811213" algn="ctr" rtl="0" fontAlgn="base">
        <a:spcBef>
          <a:spcPct val="0"/>
        </a:spcBef>
        <a:spcAft>
          <a:spcPct val="0"/>
        </a:spcAft>
        <a:defRPr sz="4400">
          <a:solidFill>
            <a:schemeClr val="tx1"/>
          </a:solidFill>
          <a:latin typeface="Tahoma" pitchFamily="34" charset="0"/>
          <a:cs typeface="Arial" charset="0"/>
        </a:defRPr>
      </a:lvl6pPr>
      <a:lvl7pPr marL="1268413" algn="ctr" rtl="0" fontAlgn="base">
        <a:spcBef>
          <a:spcPct val="0"/>
        </a:spcBef>
        <a:spcAft>
          <a:spcPct val="0"/>
        </a:spcAft>
        <a:defRPr sz="4400">
          <a:solidFill>
            <a:schemeClr val="tx1"/>
          </a:solidFill>
          <a:latin typeface="Tahoma" pitchFamily="34" charset="0"/>
          <a:cs typeface="Arial" charset="0"/>
        </a:defRPr>
      </a:lvl7pPr>
      <a:lvl8pPr marL="1725613" algn="ctr" rtl="0" fontAlgn="base">
        <a:spcBef>
          <a:spcPct val="0"/>
        </a:spcBef>
        <a:spcAft>
          <a:spcPct val="0"/>
        </a:spcAft>
        <a:defRPr sz="4400">
          <a:solidFill>
            <a:schemeClr val="tx1"/>
          </a:solidFill>
          <a:latin typeface="Tahoma" pitchFamily="34" charset="0"/>
          <a:cs typeface="Arial" charset="0"/>
        </a:defRPr>
      </a:lvl8pPr>
      <a:lvl9pPr marL="2182813" algn="ctr" rtl="0" fontAlgn="base">
        <a:spcBef>
          <a:spcPct val="0"/>
        </a:spcBef>
        <a:spcAft>
          <a:spcPct val="0"/>
        </a:spcAft>
        <a:defRPr sz="44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6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26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250825" y="692150"/>
            <a:ext cx="8424863" cy="4465638"/>
          </a:xfrm>
        </p:spPr>
        <p:txBody>
          <a:bodyPr/>
          <a:lstStyle/>
          <a:p>
            <a:pPr marL="0" indent="708025" eaLnBrk="1" hangingPunct="1">
              <a:lnSpc>
                <a:spcPts val="7000"/>
              </a:lnSpc>
              <a:spcBef>
                <a:spcPts val="2400"/>
              </a:spcBef>
              <a:spcAft>
                <a:spcPts val="1200"/>
              </a:spcAft>
            </a:pPr>
            <a:r>
              <a:rPr lang="en-AU" sz="6600" smtClean="0"/>
              <a:t>Successful Herbal Strategies for Managing Allergies</a:t>
            </a:r>
            <a:endParaRPr lang="en-AU" sz="4800" smtClean="0"/>
          </a:p>
        </p:txBody>
      </p:sp>
      <p:sp>
        <p:nvSpPr>
          <p:cNvPr id="6147" name="Subtitle 2"/>
          <p:cNvSpPr>
            <a:spLocks noGrp="1"/>
          </p:cNvSpPr>
          <p:nvPr>
            <p:ph type="subTitle" idx="1"/>
          </p:nvPr>
        </p:nvSpPr>
        <p:spPr>
          <a:xfrm>
            <a:off x="1371600" y="5516563"/>
            <a:ext cx="6400800" cy="649287"/>
          </a:xfrm>
        </p:spPr>
        <p:txBody>
          <a:bodyPr/>
          <a:lstStyle/>
          <a:p>
            <a:pPr eaLnBrk="1" hangingPunct="1"/>
            <a:r>
              <a:rPr lang="en-AU" smtClean="0"/>
              <a:t>Lee W Carroll B.Sc.</a:t>
            </a:r>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0" y="274638"/>
            <a:ext cx="6300788" cy="1143000"/>
          </a:xfrm>
        </p:spPr>
        <p:txBody>
          <a:bodyPr/>
          <a:lstStyle/>
          <a:p>
            <a:r>
              <a:rPr lang="en-US" smtClean="0"/>
              <a:t>Allergic Sinusitis</a:t>
            </a:r>
            <a:endParaRPr lang="en-AU" smtClean="0"/>
          </a:p>
        </p:txBody>
      </p:sp>
      <p:sp>
        <p:nvSpPr>
          <p:cNvPr id="15363" name="Rectangle 1027"/>
          <p:cNvSpPr>
            <a:spLocks noGrp="1" noChangeArrowheads="1"/>
          </p:cNvSpPr>
          <p:nvPr>
            <p:ph idx="1"/>
          </p:nvPr>
        </p:nvSpPr>
        <p:spPr>
          <a:xfrm>
            <a:off x="250825" y="1412875"/>
            <a:ext cx="5976938" cy="5445125"/>
          </a:xfrm>
        </p:spPr>
        <p:txBody>
          <a:bodyPr/>
          <a:lstStyle/>
          <a:p>
            <a:r>
              <a:rPr lang="en-US" smtClean="0"/>
              <a:t>Caused by allergy or infection</a:t>
            </a:r>
          </a:p>
          <a:p>
            <a:r>
              <a:rPr lang="en-US" smtClean="0"/>
              <a:t>Not always easy to separate as they can co-exist and one can bring about the other</a:t>
            </a:r>
          </a:p>
          <a:p>
            <a:r>
              <a:rPr lang="en-US" smtClean="0"/>
              <a:t>Symptoms include:</a:t>
            </a:r>
          </a:p>
          <a:p>
            <a:pPr lvl="1"/>
            <a:r>
              <a:rPr lang="en-US" smtClean="0"/>
              <a:t>Facial pain/pressure/fullness / headaches</a:t>
            </a:r>
          </a:p>
          <a:p>
            <a:pPr lvl="1"/>
            <a:r>
              <a:rPr lang="en-US" smtClean="0"/>
              <a:t>Nasal blockage</a:t>
            </a:r>
          </a:p>
          <a:p>
            <a:pPr lvl="1"/>
            <a:r>
              <a:rPr lang="en-US" smtClean="0"/>
              <a:t>Nasal or postnasal discharge</a:t>
            </a:r>
          </a:p>
          <a:p>
            <a:pPr lvl="1"/>
            <a:r>
              <a:rPr lang="en-US" smtClean="0"/>
              <a:t>Dental pain, ear pain/pressure/ fullness</a:t>
            </a:r>
            <a:endParaRPr lang="en-AU" smtClean="0"/>
          </a:p>
        </p:txBody>
      </p:sp>
      <p:sp>
        <p:nvSpPr>
          <p:cNvPr id="6" name="Slide Number Placeholder 5"/>
          <p:cNvSpPr>
            <a:spLocks noGrp="1"/>
          </p:cNvSpPr>
          <p:nvPr>
            <p:ph type="sldNum" sz="quarter" idx="12"/>
          </p:nvPr>
        </p:nvSpPr>
        <p:spPr/>
        <p:txBody>
          <a:bodyPr/>
          <a:lstStyle/>
          <a:p>
            <a:pPr>
              <a:defRPr/>
            </a:pPr>
            <a:fld id="{56EECC51-81FF-4C50-987B-40AC19F99028}" type="slidenum">
              <a:rPr lang="en-US"/>
              <a:pPr>
                <a:defRPr/>
              </a:pPr>
              <a:t>10</a:t>
            </a:fld>
            <a:endParaRPr lang="en-US"/>
          </a:p>
        </p:txBody>
      </p:sp>
      <p:pic>
        <p:nvPicPr>
          <p:cNvPr id="15365" name="Picture 5"/>
          <p:cNvPicPr>
            <a:picLocks noChangeAspect="1" noChangeArrowheads="1"/>
          </p:cNvPicPr>
          <p:nvPr/>
        </p:nvPicPr>
        <p:blipFill>
          <a:blip r:embed="rId3" cstate="print"/>
          <a:srcRect t="4152" b="9227"/>
          <a:stretch>
            <a:fillRect/>
          </a:stretch>
        </p:blipFill>
        <p:spPr bwMode="auto">
          <a:xfrm>
            <a:off x="6372225" y="3141663"/>
            <a:ext cx="2516188" cy="3265487"/>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0"/>
            <a:ext cx="8642350" cy="1412875"/>
          </a:xfrm>
        </p:spPr>
        <p:txBody>
          <a:bodyPr/>
          <a:lstStyle/>
          <a:p>
            <a:pPr eaLnBrk="1" hangingPunct="1"/>
            <a:r>
              <a:rPr lang="en-US" smtClean="0"/>
              <a:t>Allergic Sinusitis</a:t>
            </a:r>
            <a:endParaRPr lang="en-AU" smtClean="0"/>
          </a:p>
        </p:txBody>
      </p:sp>
      <p:sp>
        <p:nvSpPr>
          <p:cNvPr id="16387" name="Rectangle 3"/>
          <p:cNvSpPr>
            <a:spLocks noGrp="1" noChangeArrowheads="1"/>
          </p:cNvSpPr>
          <p:nvPr>
            <p:ph idx="1"/>
          </p:nvPr>
        </p:nvSpPr>
        <p:spPr>
          <a:xfrm>
            <a:off x="250825" y="1196975"/>
            <a:ext cx="8642350" cy="5111750"/>
          </a:xfrm>
        </p:spPr>
        <p:txBody>
          <a:bodyPr/>
          <a:lstStyle/>
          <a:p>
            <a:pPr marL="341313" indent="-341313" eaLnBrk="1" hangingPunct="1"/>
            <a:r>
              <a:rPr lang="en-US" smtClean="0"/>
              <a:t>Allergic reactions may also be caused by bacterial or fungal infections </a:t>
            </a:r>
          </a:p>
          <a:p>
            <a:pPr marL="341313" indent="-341313" eaLnBrk="1" hangingPunct="1"/>
            <a:r>
              <a:rPr lang="en-US" smtClean="0"/>
              <a:t>Staphylococcal and streptococcal toxins have superantigen activity and have been implicated in</a:t>
            </a:r>
            <a:br>
              <a:rPr lang="en-US" smtClean="0"/>
            </a:br>
            <a:r>
              <a:rPr lang="en-US" smtClean="0"/>
              <a:t>inflammatory conditions such as</a:t>
            </a:r>
            <a:br>
              <a:rPr lang="en-US" smtClean="0"/>
            </a:br>
            <a:r>
              <a:rPr lang="en-US" smtClean="0"/>
              <a:t>atopic dermatitis and asthma</a:t>
            </a:r>
            <a:endParaRPr lang="en-US" baseline="30000" smtClean="0"/>
          </a:p>
        </p:txBody>
      </p:sp>
      <p:sp>
        <p:nvSpPr>
          <p:cNvPr id="8194" name="Slide Number Placeholder 5"/>
          <p:cNvSpPr>
            <a:spLocks noGrp="1"/>
          </p:cNvSpPr>
          <p:nvPr>
            <p:ph type="sldNum" sz="quarter" idx="12"/>
          </p:nvPr>
        </p:nvSpPr>
        <p:spPr/>
        <p:txBody>
          <a:bodyPr/>
          <a:lstStyle/>
          <a:p>
            <a:pPr>
              <a:defRPr/>
            </a:pPr>
            <a:fld id="{990AC875-AF5A-4684-BA9B-0BA6E2198886}" type="slidenum">
              <a:rPr lang="en-US"/>
              <a:pPr>
                <a:defRPr/>
              </a:pPr>
              <a:t>11</a:t>
            </a:fld>
            <a:endParaRPr lang="en-US"/>
          </a:p>
        </p:txBody>
      </p:sp>
      <p:pic>
        <p:nvPicPr>
          <p:cNvPr id="16389" name="Picture 5"/>
          <p:cNvPicPr>
            <a:picLocks noChangeAspect="1" noChangeArrowheads="1"/>
          </p:cNvPicPr>
          <p:nvPr/>
        </p:nvPicPr>
        <p:blipFill>
          <a:blip r:embed="rId3" cstate="print"/>
          <a:srcRect/>
          <a:stretch>
            <a:fillRect/>
          </a:stretch>
        </p:blipFill>
        <p:spPr bwMode="auto">
          <a:xfrm>
            <a:off x="6372225" y="3284538"/>
            <a:ext cx="2392363" cy="3201987"/>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5" y="228600"/>
            <a:ext cx="8642350" cy="1143000"/>
          </a:xfrm>
        </p:spPr>
        <p:txBody>
          <a:bodyPr/>
          <a:lstStyle/>
          <a:p>
            <a:r>
              <a:rPr lang="en-US" smtClean="0"/>
              <a:t>Allergic Sinusitis</a:t>
            </a:r>
            <a:endParaRPr lang="en-AU" smtClean="0"/>
          </a:p>
        </p:txBody>
      </p:sp>
      <p:sp>
        <p:nvSpPr>
          <p:cNvPr id="542723" name="Rectangle 3"/>
          <p:cNvSpPr>
            <a:spLocks noGrp="1" noChangeArrowheads="1"/>
          </p:cNvSpPr>
          <p:nvPr>
            <p:ph idx="1"/>
          </p:nvPr>
        </p:nvSpPr>
        <p:spPr>
          <a:xfrm>
            <a:off x="250825" y="1371600"/>
            <a:ext cx="8642350" cy="5081588"/>
          </a:xfrm>
        </p:spPr>
        <p:txBody>
          <a:bodyPr/>
          <a:lstStyle/>
          <a:p>
            <a:pPr marL="342000" indent="-342000">
              <a:spcBef>
                <a:spcPts val="600"/>
              </a:spcBef>
              <a:defRPr/>
            </a:pPr>
            <a:r>
              <a:rPr lang="en-US" dirty="0" err="1" smtClean="0"/>
              <a:t>IgE</a:t>
            </a:r>
            <a:r>
              <a:rPr lang="en-US" dirty="0" smtClean="0"/>
              <a:t> </a:t>
            </a:r>
            <a:r>
              <a:rPr lang="en-US" dirty="0"/>
              <a:t>to staphylococcal and streptococcal toxins have </a:t>
            </a:r>
            <a:r>
              <a:rPr lang="en-US" dirty="0" smtClean="0"/>
              <a:t>been </a:t>
            </a:r>
            <a:r>
              <a:rPr lang="en-US" dirty="0"/>
              <a:t>found in patients with chronic sinusitis</a:t>
            </a:r>
            <a:r>
              <a:rPr lang="en-US" baseline="30000" dirty="0"/>
              <a:t>1,2</a:t>
            </a:r>
          </a:p>
          <a:p>
            <a:pPr marL="342000" indent="-342000">
              <a:spcBef>
                <a:spcPts val="600"/>
              </a:spcBef>
              <a:defRPr/>
            </a:pPr>
            <a:r>
              <a:rPr lang="en-US" dirty="0"/>
              <a:t>In one study staphylococcal and streptococcal toxin specific </a:t>
            </a:r>
            <a:r>
              <a:rPr lang="en-US" dirty="0" err="1"/>
              <a:t>IgE</a:t>
            </a:r>
            <a:r>
              <a:rPr lang="en-US" dirty="0"/>
              <a:t> antibodies were detected in 78% and </a:t>
            </a:r>
            <a:r>
              <a:rPr lang="en-US" dirty="0" smtClean="0"/>
              <a:t>33% </a:t>
            </a:r>
            <a:r>
              <a:rPr lang="en-US" dirty="0"/>
              <a:t>of patients, respectively. None of the controls had </a:t>
            </a:r>
            <a:r>
              <a:rPr lang="en-US" dirty="0" err="1"/>
              <a:t>IgE</a:t>
            </a:r>
            <a:r>
              <a:rPr lang="en-US" dirty="0"/>
              <a:t> to the </a:t>
            </a:r>
            <a:r>
              <a:rPr lang="en-US" dirty="0" smtClean="0"/>
              <a:t>staph </a:t>
            </a:r>
            <a:r>
              <a:rPr lang="en-US" dirty="0"/>
              <a:t>or </a:t>
            </a:r>
            <a:r>
              <a:rPr lang="en-US" dirty="0" smtClean="0"/>
              <a:t>strep </a:t>
            </a:r>
            <a:r>
              <a:rPr lang="en-US" dirty="0"/>
              <a:t>toxins</a:t>
            </a:r>
          </a:p>
          <a:p>
            <a:pPr marL="342000" indent="-342000">
              <a:spcBef>
                <a:spcPts val="600"/>
              </a:spcBef>
              <a:defRPr/>
            </a:pPr>
            <a:r>
              <a:rPr lang="en-US" dirty="0"/>
              <a:t>Presence of </a:t>
            </a:r>
            <a:r>
              <a:rPr lang="en-US" dirty="0" err="1"/>
              <a:t>IgE</a:t>
            </a:r>
            <a:r>
              <a:rPr lang="en-US" dirty="0"/>
              <a:t> to the toxins was correlated with disease severity on sinus CT scans</a:t>
            </a:r>
            <a:r>
              <a:rPr lang="en-US" baseline="30000" dirty="0"/>
              <a:t>1</a:t>
            </a:r>
            <a:endParaRPr lang="en-US" dirty="0"/>
          </a:p>
          <a:p>
            <a:pPr marL="533400" indent="-533400">
              <a:buFontTx/>
              <a:buAutoNum type="arabicPeriod"/>
              <a:defRPr/>
            </a:pPr>
            <a:endParaRPr lang="en-US" sz="1600" dirty="0" smtClean="0"/>
          </a:p>
          <a:p>
            <a:pPr marL="533400" indent="-533400">
              <a:buFont typeface="Wingdings" pitchFamily="2" charset="2"/>
              <a:buNone/>
              <a:defRPr/>
            </a:pPr>
            <a:endParaRPr lang="en-US" sz="1600" dirty="0"/>
          </a:p>
          <a:p>
            <a:pPr marL="533400" indent="-533400">
              <a:spcBef>
                <a:spcPts val="600"/>
              </a:spcBef>
              <a:buFontTx/>
              <a:buAutoNum type="arabicPeriod"/>
              <a:defRPr/>
            </a:pPr>
            <a:r>
              <a:rPr lang="en-US" sz="1600" dirty="0" err="1"/>
              <a:t>Tripathi</a:t>
            </a:r>
            <a:r>
              <a:rPr lang="en-US" sz="1600" dirty="0"/>
              <a:t> A et al. </a:t>
            </a:r>
            <a:r>
              <a:rPr lang="en-US" sz="1600" i="1" dirty="0"/>
              <a:t>Laryngoscope</a:t>
            </a:r>
            <a:r>
              <a:rPr lang="en-US" sz="1600" dirty="0"/>
              <a:t> 2004; </a:t>
            </a:r>
            <a:r>
              <a:rPr lang="en-US" sz="1600" b="1" dirty="0"/>
              <a:t>114</a:t>
            </a:r>
            <a:r>
              <a:rPr lang="en-US" sz="1600" dirty="0"/>
              <a:t>(10): 1822-26</a:t>
            </a:r>
          </a:p>
          <a:p>
            <a:pPr marL="533400" indent="-533400">
              <a:spcBef>
                <a:spcPts val="600"/>
              </a:spcBef>
              <a:buFontTx/>
              <a:buAutoNum type="arabicPeriod"/>
              <a:defRPr/>
            </a:pPr>
            <a:r>
              <a:rPr lang="en-US" sz="1600" dirty="0"/>
              <a:t>Conley DB et al. </a:t>
            </a:r>
            <a:r>
              <a:rPr lang="en-US" sz="1600" i="1" dirty="0"/>
              <a:t>Am J </a:t>
            </a:r>
            <a:r>
              <a:rPr lang="en-US" sz="1600" i="1" dirty="0" err="1"/>
              <a:t>Rhinol</a:t>
            </a:r>
            <a:r>
              <a:rPr lang="en-US" sz="1600" dirty="0"/>
              <a:t> 2004; </a:t>
            </a:r>
            <a:r>
              <a:rPr lang="en-US" sz="1600" b="1" dirty="0"/>
              <a:t>18</a:t>
            </a:r>
            <a:r>
              <a:rPr lang="en-US" sz="1600" dirty="0"/>
              <a:t>(5): 273-78</a:t>
            </a:r>
            <a:endParaRPr lang="en-AU" sz="1600" dirty="0"/>
          </a:p>
        </p:txBody>
      </p:sp>
      <p:sp>
        <p:nvSpPr>
          <p:cNvPr id="6" name="Slide Number Placeholder 5"/>
          <p:cNvSpPr>
            <a:spLocks noGrp="1"/>
          </p:cNvSpPr>
          <p:nvPr>
            <p:ph type="sldNum" sz="quarter" idx="12"/>
          </p:nvPr>
        </p:nvSpPr>
        <p:spPr/>
        <p:txBody>
          <a:bodyPr/>
          <a:lstStyle/>
          <a:p>
            <a:pPr>
              <a:defRPr/>
            </a:pPr>
            <a:fld id="{E4C2E472-BF35-4847-A3CC-44078BF69BAC}" type="slidenum">
              <a:rPr lang="en-US"/>
              <a:pPr>
                <a:defRPr/>
              </a:pPr>
              <a:t>12</a:t>
            </a:fld>
            <a:endParaRPr lang="en-US"/>
          </a:p>
        </p:txBody>
      </p:sp>
      <p:pic>
        <p:nvPicPr>
          <p:cNvPr id="17413" name="Picture 5"/>
          <p:cNvPicPr>
            <a:picLocks noChangeAspect="1" noChangeArrowheads="1"/>
          </p:cNvPicPr>
          <p:nvPr/>
        </p:nvPicPr>
        <p:blipFill>
          <a:blip r:embed="rId2" cstate="print"/>
          <a:srcRect l="23622" b="15363"/>
          <a:stretch>
            <a:fillRect/>
          </a:stretch>
        </p:blipFill>
        <p:spPr bwMode="auto">
          <a:xfrm>
            <a:off x="6300788" y="4508500"/>
            <a:ext cx="2336800" cy="2011363"/>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0825" y="274638"/>
            <a:ext cx="8642350" cy="939800"/>
          </a:xfrm>
        </p:spPr>
        <p:txBody>
          <a:bodyPr/>
          <a:lstStyle/>
          <a:p>
            <a:r>
              <a:rPr lang="en-US" smtClean="0"/>
              <a:t>Allergic Sinusitis</a:t>
            </a:r>
            <a:endParaRPr lang="en-AU" smtClean="0"/>
          </a:p>
        </p:txBody>
      </p:sp>
      <p:sp>
        <p:nvSpPr>
          <p:cNvPr id="539651" name="Rectangle 3"/>
          <p:cNvSpPr>
            <a:spLocks noGrp="1" noChangeArrowheads="1"/>
          </p:cNvSpPr>
          <p:nvPr>
            <p:ph idx="1"/>
          </p:nvPr>
        </p:nvSpPr>
        <p:spPr>
          <a:xfrm>
            <a:off x="250825" y="1412875"/>
            <a:ext cx="8713788" cy="5445125"/>
          </a:xfrm>
        </p:spPr>
        <p:txBody>
          <a:bodyPr/>
          <a:lstStyle/>
          <a:p>
            <a:pPr marL="342000" indent="-342000">
              <a:defRPr/>
            </a:pPr>
            <a:r>
              <a:rPr lang="en-US" dirty="0" smtClean="0"/>
              <a:t>As </a:t>
            </a:r>
            <a:r>
              <a:rPr lang="en-US" dirty="0"/>
              <a:t>well as infection causing allergy, the allergic response can predispose to infection because allergies trigger inflammation of the sinuses and nasal mucous linings</a:t>
            </a:r>
          </a:p>
          <a:p>
            <a:pPr marL="342000" indent="-342000">
              <a:defRPr/>
            </a:pPr>
            <a:r>
              <a:rPr lang="en-US" dirty="0" smtClean="0"/>
              <a:t>Inflammation </a:t>
            </a:r>
            <a:r>
              <a:rPr lang="en-US" dirty="0"/>
              <a:t>prevents the sinus cavities from clearing out bacteria and increases the chance of developing </a:t>
            </a:r>
            <a:r>
              <a:rPr lang="en-US" dirty="0" smtClean="0"/>
              <a:t>bacterial and fungal sinusitis</a:t>
            </a:r>
            <a:endParaRPr lang="en-US" dirty="0"/>
          </a:p>
          <a:p>
            <a:pPr marL="533400" indent="-533400">
              <a:buFontTx/>
              <a:buAutoNum type="arabicPeriod"/>
              <a:defRPr/>
            </a:pPr>
            <a:endParaRPr lang="en-US" sz="1600" dirty="0"/>
          </a:p>
          <a:p>
            <a:pPr marL="533400" indent="-533400">
              <a:buFontTx/>
              <a:buAutoNum type="arabicPeriod"/>
              <a:defRPr/>
            </a:pPr>
            <a:endParaRPr lang="en-US" sz="1600" dirty="0"/>
          </a:p>
        </p:txBody>
      </p:sp>
      <p:sp>
        <p:nvSpPr>
          <p:cNvPr id="6" name="Slide Number Placeholder 5"/>
          <p:cNvSpPr>
            <a:spLocks noGrp="1"/>
          </p:cNvSpPr>
          <p:nvPr>
            <p:ph type="sldNum" sz="quarter" idx="12"/>
          </p:nvPr>
        </p:nvSpPr>
        <p:spPr/>
        <p:txBody>
          <a:bodyPr/>
          <a:lstStyle/>
          <a:p>
            <a:pPr>
              <a:defRPr/>
            </a:pPr>
            <a:fld id="{ED82DE1E-109D-41B5-B68A-76953FB2FDC0}" type="slidenum">
              <a:rPr lang="en-US"/>
              <a:pPr>
                <a:defRPr/>
              </a:pPr>
              <a:t>13</a:t>
            </a:fld>
            <a:endParaRPr lang="en-US"/>
          </a:p>
        </p:txBody>
      </p:sp>
    </p:spTree>
  </p:cSld>
  <p:clrMapOvr>
    <a:masterClrMapping/>
  </p:clrMapOvr>
  <p:transition spd="med">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74638"/>
            <a:ext cx="8642350" cy="939800"/>
          </a:xfrm>
        </p:spPr>
        <p:txBody>
          <a:bodyPr/>
          <a:lstStyle/>
          <a:p>
            <a:pPr eaLnBrk="1" hangingPunct="1"/>
            <a:r>
              <a:rPr lang="en-AU" smtClean="0"/>
              <a:t>Chronic Rhinosinusitis</a:t>
            </a:r>
          </a:p>
        </p:txBody>
      </p:sp>
      <p:sp>
        <p:nvSpPr>
          <p:cNvPr id="19459" name="Content Placeholder 2"/>
          <p:cNvSpPr>
            <a:spLocks noGrp="1"/>
          </p:cNvSpPr>
          <p:nvPr>
            <p:ph idx="1"/>
          </p:nvPr>
        </p:nvSpPr>
        <p:spPr>
          <a:xfrm>
            <a:off x="250825" y="1600200"/>
            <a:ext cx="8642350" cy="4781550"/>
          </a:xfrm>
        </p:spPr>
        <p:txBody>
          <a:bodyPr/>
          <a:lstStyle/>
          <a:p>
            <a:pPr eaLnBrk="1" hangingPunct="1"/>
            <a:r>
              <a:rPr lang="en-US" smtClean="0"/>
              <a:t>The development of chronic </a:t>
            </a:r>
            <a:r>
              <a:rPr lang="en-AU" smtClean="0"/>
              <a:t>rhinosinusitis (CRS) </a:t>
            </a:r>
            <a:r>
              <a:rPr lang="en-US" smtClean="0"/>
              <a:t>is a multifactorial process primarily related to allergen exposure, genetic predisposition, persistent fungal and bacterial infections and the development of bacterial biofilms</a:t>
            </a:r>
          </a:p>
          <a:p>
            <a:pPr eaLnBrk="1" hangingPunct="1"/>
            <a:r>
              <a:rPr lang="en-US" smtClean="0"/>
              <a:t>CRS is associated with</a:t>
            </a:r>
          </a:p>
          <a:p>
            <a:pPr lvl="1" eaLnBrk="1" hangingPunct="1"/>
            <a:r>
              <a:rPr lang="en-AU" smtClean="0"/>
              <a:t>Asthma</a:t>
            </a:r>
          </a:p>
          <a:p>
            <a:pPr lvl="1" eaLnBrk="1" hangingPunct="1"/>
            <a:r>
              <a:rPr lang="en-AU" smtClean="0"/>
              <a:t>Nasal polyposis</a:t>
            </a:r>
          </a:p>
          <a:p>
            <a:pPr lvl="1" eaLnBrk="1" hangingPunct="1"/>
            <a:r>
              <a:rPr lang="en-AU" smtClean="0"/>
              <a:t>Allergic rhinitis</a:t>
            </a:r>
          </a:p>
          <a:p>
            <a:pPr eaLnBrk="1" hangingPunct="1">
              <a:buFont typeface="Wingdings" pitchFamily="2" charset="2"/>
              <a:buNone/>
            </a:pPr>
            <a:endParaRPr lang="en-AU" smtClean="0"/>
          </a:p>
          <a:p>
            <a:pPr eaLnBrk="1" hangingPunct="1"/>
            <a:endParaRPr lang="en-AU" smtClean="0"/>
          </a:p>
          <a:p>
            <a:pPr eaLnBrk="1" hangingPunct="1"/>
            <a:endParaRPr lang="en-AU" smtClean="0"/>
          </a:p>
        </p:txBody>
      </p:sp>
      <p:pic>
        <p:nvPicPr>
          <p:cNvPr id="19460" name="Picture 3"/>
          <p:cNvPicPr>
            <a:picLocks noChangeAspect="1" noChangeArrowheads="1"/>
          </p:cNvPicPr>
          <p:nvPr/>
        </p:nvPicPr>
        <p:blipFill>
          <a:blip r:embed="rId3" cstate="print"/>
          <a:srcRect/>
          <a:stretch>
            <a:fillRect/>
          </a:stretch>
        </p:blipFill>
        <p:spPr bwMode="auto">
          <a:xfrm>
            <a:off x="4140200" y="3446463"/>
            <a:ext cx="4608513" cy="313372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0825" y="274638"/>
            <a:ext cx="8642350" cy="939800"/>
          </a:xfrm>
        </p:spPr>
        <p:txBody>
          <a:bodyPr/>
          <a:lstStyle/>
          <a:p>
            <a:pPr eaLnBrk="1" hangingPunct="1"/>
            <a:r>
              <a:rPr lang="en-US" smtClean="0"/>
              <a:t>Chronic R</a:t>
            </a:r>
            <a:r>
              <a:rPr lang="en-AU" smtClean="0"/>
              <a:t>hinosinusitis</a:t>
            </a:r>
          </a:p>
        </p:txBody>
      </p:sp>
      <p:sp>
        <p:nvSpPr>
          <p:cNvPr id="20483" name="Content Placeholder 2"/>
          <p:cNvSpPr>
            <a:spLocks noGrp="1"/>
          </p:cNvSpPr>
          <p:nvPr>
            <p:ph idx="1"/>
          </p:nvPr>
        </p:nvSpPr>
        <p:spPr>
          <a:xfrm>
            <a:off x="250825" y="1341438"/>
            <a:ext cx="8642350" cy="4784725"/>
          </a:xfrm>
        </p:spPr>
        <p:txBody>
          <a:bodyPr/>
          <a:lstStyle/>
          <a:p>
            <a:pPr eaLnBrk="1" hangingPunct="1"/>
            <a:r>
              <a:rPr lang="en-AU" smtClean="0"/>
              <a:t>Controversy surrounds CRS and the role of fungal infection. </a:t>
            </a:r>
            <a:r>
              <a:rPr lang="en-AU" i="1" smtClean="0"/>
              <a:t>Aspergillus </a:t>
            </a:r>
            <a:r>
              <a:rPr lang="en-AU" smtClean="0"/>
              <a:t>species, are the most frequent cause of fungal rhinosinusitis </a:t>
            </a:r>
          </a:p>
          <a:p>
            <a:pPr eaLnBrk="1" hangingPunct="1"/>
            <a:r>
              <a:rPr lang="en-AU" smtClean="0"/>
              <a:t>CRS by definition lasts longer than 12 weeks:</a:t>
            </a:r>
          </a:p>
          <a:p>
            <a:pPr lvl="1" eaLnBrk="1" hangingPunct="1"/>
            <a:r>
              <a:rPr lang="en-US" smtClean="0"/>
              <a:t>Mucopurulent nasal or postnasal discharge</a:t>
            </a:r>
          </a:p>
          <a:p>
            <a:pPr lvl="1" eaLnBrk="1" hangingPunct="1"/>
            <a:r>
              <a:rPr lang="en-US" smtClean="0"/>
              <a:t>Nasal blockage</a:t>
            </a:r>
          </a:p>
          <a:p>
            <a:pPr lvl="1" eaLnBrk="1" hangingPunct="1"/>
            <a:r>
              <a:rPr lang="en-US" smtClean="0"/>
              <a:t>Dental pain, ear pain/</a:t>
            </a:r>
            <a:br>
              <a:rPr lang="en-US" smtClean="0"/>
            </a:br>
            <a:r>
              <a:rPr lang="en-US" smtClean="0"/>
              <a:t>pressure/fullness</a:t>
            </a:r>
            <a:endParaRPr lang="en-AU" smtClean="0"/>
          </a:p>
          <a:p>
            <a:pPr lvl="1" eaLnBrk="1" hangingPunct="1"/>
            <a:r>
              <a:rPr lang="en-US" smtClean="0"/>
              <a:t>Facial pain/pressure/</a:t>
            </a:r>
            <a:br>
              <a:rPr lang="en-US" smtClean="0"/>
            </a:br>
            <a:r>
              <a:rPr lang="en-US" smtClean="0"/>
              <a:t>fullness/headaches </a:t>
            </a:r>
          </a:p>
          <a:p>
            <a:pPr lvl="1" eaLnBrk="1" hangingPunct="1"/>
            <a:r>
              <a:rPr lang="en-AU" smtClean="0"/>
              <a:t>Foul odor</a:t>
            </a:r>
          </a:p>
          <a:p>
            <a:pPr lvl="1" eaLnBrk="1" hangingPunct="1">
              <a:buFont typeface="Wingdings" pitchFamily="2" charset="2"/>
              <a:buNone/>
            </a:pPr>
            <a:endParaRPr lang="en-US" smtClean="0"/>
          </a:p>
          <a:p>
            <a:pPr eaLnBrk="1" hangingPunct="1"/>
            <a:endParaRPr lang="en-AU" smtClean="0"/>
          </a:p>
        </p:txBody>
      </p:sp>
      <p:pic>
        <p:nvPicPr>
          <p:cNvPr id="20484" name="Picture 4"/>
          <p:cNvPicPr>
            <a:picLocks noChangeAspect="1" noChangeArrowheads="1"/>
          </p:cNvPicPr>
          <p:nvPr/>
        </p:nvPicPr>
        <p:blipFill>
          <a:blip r:embed="rId2" cstate="print"/>
          <a:srcRect l="4724" r="2362" b="7382"/>
          <a:stretch>
            <a:fillRect/>
          </a:stretch>
        </p:blipFill>
        <p:spPr bwMode="auto">
          <a:xfrm>
            <a:off x="5435600" y="3860800"/>
            <a:ext cx="3506788" cy="279717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274638"/>
            <a:ext cx="8642350" cy="939800"/>
          </a:xfrm>
        </p:spPr>
        <p:txBody>
          <a:bodyPr/>
          <a:lstStyle/>
          <a:p>
            <a:pPr eaLnBrk="1" hangingPunct="1"/>
            <a:r>
              <a:rPr lang="en-AU" smtClean="0"/>
              <a:t>Biofilms</a:t>
            </a:r>
          </a:p>
        </p:txBody>
      </p:sp>
      <p:sp>
        <p:nvSpPr>
          <p:cNvPr id="3" name="Content Placeholder 2"/>
          <p:cNvSpPr>
            <a:spLocks noGrp="1"/>
          </p:cNvSpPr>
          <p:nvPr>
            <p:ph idx="1"/>
          </p:nvPr>
        </p:nvSpPr>
        <p:spPr>
          <a:xfrm>
            <a:off x="250825" y="2349500"/>
            <a:ext cx="8893175" cy="5257800"/>
          </a:xfrm>
        </p:spPr>
        <p:txBody>
          <a:bodyPr/>
          <a:lstStyle/>
          <a:p>
            <a:pPr eaLnBrk="1" hangingPunct="1">
              <a:defRPr/>
            </a:pPr>
            <a:endParaRPr lang="en-AU" dirty="0" smtClean="0"/>
          </a:p>
          <a:p>
            <a:pPr eaLnBrk="1" hangingPunct="1">
              <a:defRPr/>
            </a:pPr>
            <a:endParaRPr lang="en-AU" dirty="0" smtClean="0"/>
          </a:p>
          <a:p>
            <a:pPr eaLnBrk="1" hangingPunct="1">
              <a:defRPr/>
            </a:pPr>
            <a:endParaRPr lang="en-AU" dirty="0" smtClean="0"/>
          </a:p>
          <a:p>
            <a:pPr eaLnBrk="1" hangingPunct="1">
              <a:defRPr/>
            </a:pPr>
            <a:endParaRPr lang="en-AU" dirty="0" smtClean="0"/>
          </a:p>
          <a:p>
            <a:pPr eaLnBrk="1" hangingPunct="1">
              <a:buFont typeface="Wingdings" pitchFamily="2" charset="2"/>
              <a:buNone/>
              <a:defRPr/>
            </a:pPr>
            <a:endParaRPr lang="en-AU" dirty="0" smtClean="0"/>
          </a:p>
          <a:p>
            <a:pPr eaLnBrk="1" hangingPunct="1">
              <a:spcBef>
                <a:spcPts val="600"/>
              </a:spcBef>
              <a:buFont typeface="Wingdings" pitchFamily="2" charset="2"/>
              <a:buNone/>
              <a:defRPr/>
            </a:pPr>
            <a:endParaRPr lang="en-AU" dirty="0" smtClean="0"/>
          </a:p>
          <a:p>
            <a:pPr marL="0" indent="0" eaLnBrk="1" hangingPunct="1">
              <a:spcBef>
                <a:spcPts val="600"/>
              </a:spcBef>
              <a:buFont typeface="Wingdings" pitchFamily="2" charset="2"/>
              <a:buNone/>
              <a:defRPr/>
            </a:pPr>
            <a:r>
              <a:rPr lang="en-AU" dirty="0" err="1" smtClean="0"/>
              <a:t>Biofilms</a:t>
            </a:r>
            <a:r>
              <a:rPr lang="en-AU" dirty="0" smtClean="0"/>
              <a:t> are multilayered microbial communities that protect themselves with an extracellular matrix which helps them stay attached to sinus surfaces</a:t>
            </a:r>
            <a:endParaRPr lang="en-AU" dirty="0"/>
          </a:p>
        </p:txBody>
      </p:sp>
      <p:pic>
        <p:nvPicPr>
          <p:cNvPr id="21508" name="Picture 2"/>
          <p:cNvPicPr>
            <a:picLocks noChangeAspect="1" noChangeArrowheads="1"/>
          </p:cNvPicPr>
          <p:nvPr/>
        </p:nvPicPr>
        <p:blipFill>
          <a:blip r:embed="rId2" cstate="print"/>
          <a:srcRect/>
          <a:stretch>
            <a:fillRect/>
          </a:stretch>
        </p:blipFill>
        <p:spPr bwMode="auto">
          <a:xfrm>
            <a:off x="250825" y="1268413"/>
            <a:ext cx="8705850" cy="3671887"/>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0825" y="0"/>
            <a:ext cx="8642350" cy="1412875"/>
          </a:xfrm>
        </p:spPr>
        <p:txBody>
          <a:bodyPr/>
          <a:lstStyle/>
          <a:p>
            <a:pPr eaLnBrk="1" hangingPunct="1"/>
            <a:r>
              <a:rPr lang="en-US" smtClean="0"/>
              <a:t>Nasal Polyposis</a:t>
            </a:r>
            <a:endParaRPr lang="en-AU" smtClean="0"/>
          </a:p>
        </p:txBody>
      </p:sp>
      <p:sp>
        <p:nvSpPr>
          <p:cNvPr id="22531" name="Rectangle 3"/>
          <p:cNvSpPr>
            <a:spLocks noGrp="1" noChangeArrowheads="1"/>
          </p:cNvSpPr>
          <p:nvPr>
            <p:ph idx="1"/>
          </p:nvPr>
        </p:nvSpPr>
        <p:spPr>
          <a:xfrm>
            <a:off x="250825" y="1412875"/>
            <a:ext cx="8642350" cy="4278313"/>
          </a:xfrm>
        </p:spPr>
        <p:txBody>
          <a:bodyPr/>
          <a:lstStyle/>
          <a:p>
            <a:pPr eaLnBrk="1" hangingPunct="1">
              <a:spcBef>
                <a:spcPts val="600"/>
              </a:spcBef>
            </a:pPr>
            <a:r>
              <a:rPr lang="en-US" smtClean="0"/>
              <a:t>Possible triggers for polyps include allergy, viral infection, fungal infection, bacterial infection and environmental pollution</a:t>
            </a:r>
          </a:p>
          <a:p>
            <a:pPr eaLnBrk="1" hangingPunct="1">
              <a:spcBef>
                <a:spcPts val="600"/>
              </a:spcBef>
            </a:pPr>
            <a:r>
              <a:rPr lang="en-US" smtClean="0"/>
              <a:t>These triggers up-regulate inflammation of the lateral wall of the nose leading to nasal polyposis</a:t>
            </a:r>
          </a:p>
          <a:p>
            <a:pPr eaLnBrk="1" hangingPunct="1">
              <a:spcBef>
                <a:spcPts val="600"/>
              </a:spcBef>
            </a:pPr>
            <a:r>
              <a:rPr lang="en-US" smtClean="0"/>
              <a:t>Exotoxins from </a:t>
            </a:r>
            <a:r>
              <a:rPr lang="en-US" i="1" smtClean="0"/>
              <a:t>Staphylococcus aureus,</a:t>
            </a:r>
            <a:br>
              <a:rPr lang="en-US" i="1" smtClean="0"/>
            </a:br>
            <a:r>
              <a:rPr lang="en-US" smtClean="0"/>
              <a:t>acting as superantigens,</a:t>
            </a:r>
            <a:br>
              <a:rPr lang="en-US" smtClean="0"/>
            </a:br>
            <a:r>
              <a:rPr lang="en-US" smtClean="0"/>
              <a:t>may play a role in a</a:t>
            </a:r>
            <a:br>
              <a:rPr lang="en-US" smtClean="0"/>
            </a:br>
            <a:r>
              <a:rPr lang="en-US" smtClean="0"/>
              <a:t>significant number</a:t>
            </a:r>
            <a:br>
              <a:rPr lang="en-US" smtClean="0"/>
            </a:br>
            <a:r>
              <a:rPr lang="en-US" smtClean="0"/>
              <a:t>of patients with polyps</a:t>
            </a:r>
          </a:p>
          <a:p>
            <a:pPr eaLnBrk="1" hangingPunct="1">
              <a:spcBef>
                <a:spcPts val="600"/>
              </a:spcBef>
              <a:buFont typeface="Wingdings" pitchFamily="2" charset="2"/>
              <a:buNone/>
            </a:pPr>
            <a:endParaRPr lang="en-US" smtClean="0"/>
          </a:p>
          <a:p>
            <a:pPr>
              <a:spcBef>
                <a:spcPts val="600"/>
              </a:spcBef>
              <a:buFontTx/>
              <a:buNone/>
            </a:pPr>
            <a:r>
              <a:rPr lang="en-US" sz="1600" smtClean="0"/>
              <a:t>Bernstein JM, Kansal R. </a:t>
            </a:r>
            <a:r>
              <a:rPr lang="en-US" sz="1600" i="1" smtClean="0"/>
              <a:t>Curr Opin Otolaryngol</a:t>
            </a:r>
          </a:p>
          <a:p>
            <a:pPr>
              <a:spcBef>
                <a:spcPts val="600"/>
              </a:spcBef>
              <a:buFontTx/>
              <a:buNone/>
            </a:pPr>
            <a:r>
              <a:rPr lang="en-US" sz="1600" i="1" smtClean="0"/>
              <a:t>Head Neck Surg</a:t>
            </a:r>
            <a:r>
              <a:rPr lang="en-US" sz="1600" smtClean="0"/>
              <a:t> 2005;  </a:t>
            </a:r>
            <a:r>
              <a:rPr lang="en-US" sz="1600" b="1" smtClean="0"/>
              <a:t>13</a:t>
            </a:r>
            <a:r>
              <a:rPr lang="en-US" sz="1600" smtClean="0"/>
              <a:t>(1): 39-44</a:t>
            </a:r>
            <a:endParaRPr lang="en-AU" sz="1600" smtClean="0"/>
          </a:p>
          <a:p>
            <a:pPr eaLnBrk="1" hangingPunct="1"/>
            <a:endParaRPr lang="en-US" i="1" smtClean="0"/>
          </a:p>
          <a:p>
            <a:pPr eaLnBrk="1" hangingPunct="1">
              <a:buFontTx/>
              <a:buNone/>
            </a:pPr>
            <a:r>
              <a:rPr lang="en-US" sz="1600" smtClean="0"/>
              <a:t>	</a:t>
            </a:r>
          </a:p>
          <a:p>
            <a:pPr eaLnBrk="1" hangingPunct="1">
              <a:buFontTx/>
              <a:buNone/>
            </a:pPr>
            <a:r>
              <a:rPr lang="en-US" sz="1600" smtClean="0"/>
              <a:t>	</a:t>
            </a:r>
            <a:endParaRPr lang="en-AU" sz="1600" smtClean="0"/>
          </a:p>
        </p:txBody>
      </p:sp>
      <p:sp>
        <p:nvSpPr>
          <p:cNvPr id="6146" name="Slide Number Placeholder 5"/>
          <p:cNvSpPr>
            <a:spLocks noGrp="1"/>
          </p:cNvSpPr>
          <p:nvPr>
            <p:ph type="sldNum" sz="quarter" idx="12"/>
          </p:nvPr>
        </p:nvSpPr>
        <p:spPr/>
        <p:txBody>
          <a:bodyPr/>
          <a:lstStyle/>
          <a:p>
            <a:pPr>
              <a:defRPr/>
            </a:pPr>
            <a:fld id="{471E5A90-7859-474D-A149-0EAB28C71CCA}" type="slidenum">
              <a:rPr lang="en-US"/>
              <a:pPr>
                <a:defRPr/>
              </a:pPr>
              <a:t>17</a:t>
            </a:fld>
            <a:endParaRPr lang="en-US" dirty="0"/>
          </a:p>
        </p:txBody>
      </p:sp>
      <p:pic>
        <p:nvPicPr>
          <p:cNvPr id="22533" name="Picture 5"/>
          <p:cNvPicPr>
            <a:picLocks noChangeAspect="1" noChangeArrowheads="1"/>
          </p:cNvPicPr>
          <p:nvPr/>
        </p:nvPicPr>
        <p:blipFill>
          <a:blip r:embed="rId2" cstate="print"/>
          <a:srcRect l="1181" t="1476" r="7088" b="20670"/>
          <a:stretch>
            <a:fillRect/>
          </a:stretch>
        </p:blipFill>
        <p:spPr bwMode="auto">
          <a:xfrm>
            <a:off x="5076825" y="4076700"/>
            <a:ext cx="3814763" cy="25908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825" y="0"/>
            <a:ext cx="8642350" cy="1143000"/>
          </a:xfrm>
        </p:spPr>
        <p:txBody>
          <a:bodyPr/>
          <a:lstStyle/>
          <a:p>
            <a:r>
              <a:rPr lang="en-US" smtClean="0"/>
              <a:t>Asthma</a:t>
            </a:r>
            <a:endParaRPr lang="en-AU" smtClean="0"/>
          </a:p>
        </p:txBody>
      </p:sp>
      <p:sp>
        <p:nvSpPr>
          <p:cNvPr id="23555" name="Rectangle 3"/>
          <p:cNvSpPr>
            <a:spLocks noGrp="1" noChangeArrowheads="1"/>
          </p:cNvSpPr>
          <p:nvPr>
            <p:ph idx="1"/>
          </p:nvPr>
        </p:nvSpPr>
        <p:spPr>
          <a:xfrm>
            <a:off x="250825" y="1165225"/>
            <a:ext cx="8642350" cy="5359400"/>
          </a:xfrm>
        </p:spPr>
        <p:txBody>
          <a:bodyPr/>
          <a:lstStyle/>
          <a:p>
            <a:pPr marL="341313" indent="-341313">
              <a:spcAft>
                <a:spcPts val="100"/>
              </a:spcAft>
            </a:pPr>
            <a:r>
              <a:rPr lang="en-AU" smtClean="0"/>
              <a:t>Allergens produced by house dust mites are probably the single most important allergen</a:t>
            </a:r>
            <a:r>
              <a:rPr lang="en-US" smtClean="0"/>
              <a:t> </a:t>
            </a:r>
            <a:r>
              <a:rPr lang="en-AU" smtClean="0"/>
              <a:t>associated with asthma world wide</a:t>
            </a:r>
          </a:p>
          <a:p>
            <a:pPr marL="341313" indent="-341313">
              <a:spcAft>
                <a:spcPts val="100"/>
              </a:spcAft>
            </a:pPr>
            <a:r>
              <a:rPr lang="en-AU" smtClean="0"/>
              <a:t>If exposure to these allergens in houses could be sufficiently reduced, then asthma symptoms may be markedly reduced and even prevented </a:t>
            </a:r>
            <a:r>
              <a:rPr lang="en-US" baseline="30000" smtClean="0"/>
              <a:t>1</a:t>
            </a:r>
            <a:endParaRPr lang="en-US" smtClean="0"/>
          </a:p>
          <a:p>
            <a:pPr marL="341313" indent="-341313">
              <a:spcAft>
                <a:spcPts val="100"/>
              </a:spcAft>
            </a:pPr>
            <a:r>
              <a:rPr lang="en-US" smtClean="0"/>
              <a:t>As previously discussed pollen, particularly Ragweed pollen, is also a major asthma causing allergen</a:t>
            </a:r>
          </a:p>
          <a:p>
            <a:pPr marL="341313" indent="-341313">
              <a:spcAft>
                <a:spcPts val="100"/>
              </a:spcAft>
            </a:pPr>
            <a:endParaRPr lang="en-US" smtClean="0"/>
          </a:p>
          <a:p>
            <a:pPr marL="341313" indent="-341313">
              <a:spcBef>
                <a:spcPts val="600"/>
              </a:spcBef>
              <a:spcAft>
                <a:spcPts val="100"/>
              </a:spcAft>
              <a:buFont typeface="Wingdings" pitchFamily="2" charset="2"/>
              <a:buNone/>
            </a:pPr>
            <a:endParaRPr lang="en-US" sz="1800" smtClean="0"/>
          </a:p>
          <a:p>
            <a:pPr marL="341313" indent="-341313">
              <a:spcBef>
                <a:spcPts val="600"/>
              </a:spcBef>
              <a:spcAft>
                <a:spcPts val="100"/>
              </a:spcAft>
              <a:buFont typeface="Wingdings" pitchFamily="2" charset="2"/>
              <a:buNone/>
            </a:pPr>
            <a:endParaRPr lang="en-US" sz="1800" smtClean="0"/>
          </a:p>
          <a:p>
            <a:pPr marL="341313" indent="-341313">
              <a:spcBef>
                <a:spcPct val="0"/>
              </a:spcBef>
              <a:spcAft>
                <a:spcPts val="100"/>
              </a:spcAft>
              <a:buFont typeface="Wingdings" pitchFamily="2" charset="2"/>
              <a:buNone/>
            </a:pPr>
            <a:endParaRPr lang="en-US" sz="1800" smtClean="0"/>
          </a:p>
          <a:p>
            <a:pPr marL="341313" indent="-341313">
              <a:spcBef>
                <a:spcPct val="0"/>
              </a:spcBef>
              <a:buFontTx/>
              <a:buAutoNum type="arabicPeriod"/>
            </a:pPr>
            <a:r>
              <a:rPr lang="en-AU" sz="1600" smtClean="0"/>
              <a:t>Tovey ER.  </a:t>
            </a:r>
            <a:r>
              <a:rPr lang="en-AU" sz="1600" i="1" smtClean="0"/>
              <a:t>Exp Appl Acarol</a:t>
            </a:r>
            <a:r>
              <a:rPr lang="en-AU" sz="1600" smtClean="0"/>
              <a:t> 1992; </a:t>
            </a:r>
            <a:r>
              <a:rPr lang="en-AU" sz="1600" b="1" smtClean="0"/>
              <a:t>16:</a:t>
            </a:r>
            <a:r>
              <a:rPr lang="en-AU" sz="1600" smtClean="0"/>
              <a:t>181-202</a:t>
            </a:r>
            <a:endParaRPr lang="en-AU" smtClean="0"/>
          </a:p>
        </p:txBody>
      </p:sp>
      <p:sp>
        <p:nvSpPr>
          <p:cNvPr id="6" name="Slide Number Placeholder 5"/>
          <p:cNvSpPr>
            <a:spLocks noGrp="1"/>
          </p:cNvSpPr>
          <p:nvPr>
            <p:ph type="sldNum" sz="quarter" idx="12"/>
          </p:nvPr>
        </p:nvSpPr>
        <p:spPr/>
        <p:txBody>
          <a:bodyPr/>
          <a:lstStyle/>
          <a:p>
            <a:pPr>
              <a:defRPr/>
            </a:pPr>
            <a:fld id="{CDA332FF-7473-4C5E-A735-2B0333E38C8A}" type="slidenum">
              <a:rPr lang="en-US"/>
              <a:pPr>
                <a:defRPr/>
              </a:pPr>
              <a:t>18</a:t>
            </a:fld>
            <a:endParaRPr lang="en-US"/>
          </a:p>
        </p:txBody>
      </p:sp>
      <p:pic>
        <p:nvPicPr>
          <p:cNvPr id="23557" name="Picture 6"/>
          <p:cNvPicPr>
            <a:picLocks noChangeAspect="1" noChangeArrowheads="1"/>
          </p:cNvPicPr>
          <p:nvPr/>
        </p:nvPicPr>
        <p:blipFill>
          <a:blip r:embed="rId3" cstate="print"/>
          <a:srcRect/>
          <a:stretch>
            <a:fillRect/>
          </a:stretch>
        </p:blipFill>
        <p:spPr bwMode="auto">
          <a:xfrm>
            <a:off x="684213" y="5084763"/>
            <a:ext cx="2146300" cy="1420812"/>
          </a:xfrm>
          <a:prstGeom prst="rect">
            <a:avLst/>
          </a:prstGeom>
          <a:noFill/>
          <a:ln w="9525">
            <a:noFill/>
            <a:miter lim="800000"/>
            <a:headEnd/>
            <a:tailEnd/>
          </a:ln>
        </p:spPr>
      </p:pic>
      <p:pic>
        <p:nvPicPr>
          <p:cNvPr id="23558" name="Picture 7"/>
          <p:cNvPicPr>
            <a:picLocks noChangeAspect="1" noChangeArrowheads="1"/>
          </p:cNvPicPr>
          <p:nvPr/>
        </p:nvPicPr>
        <p:blipFill>
          <a:blip r:embed="rId4" cstate="print"/>
          <a:srcRect/>
          <a:stretch>
            <a:fillRect/>
          </a:stretch>
        </p:blipFill>
        <p:spPr bwMode="auto">
          <a:xfrm>
            <a:off x="2987675" y="5157788"/>
            <a:ext cx="2373313" cy="1368425"/>
          </a:xfrm>
          <a:prstGeom prst="rect">
            <a:avLst/>
          </a:prstGeom>
          <a:noFill/>
          <a:ln w="9525">
            <a:noFill/>
            <a:miter lim="800000"/>
            <a:headEnd/>
            <a:tailEnd/>
          </a:ln>
        </p:spPr>
      </p:pic>
      <p:pic>
        <p:nvPicPr>
          <p:cNvPr id="23559" name="Picture 8"/>
          <p:cNvPicPr>
            <a:picLocks noChangeAspect="1" noChangeArrowheads="1"/>
          </p:cNvPicPr>
          <p:nvPr/>
        </p:nvPicPr>
        <p:blipFill>
          <a:blip r:embed="rId5" cstate="print"/>
          <a:srcRect/>
          <a:stretch>
            <a:fillRect/>
          </a:stretch>
        </p:blipFill>
        <p:spPr bwMode="auto">
          <a:xfrm>
            <a:off x="5580063" y="5132388"/>
            <a:ext cx="2270125" cy="1392237"/>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0825" y="333375"/>
            <a:ext cx="8642350" cy="1150938"/>
          </a:xfrm>
        </p:spPr>
        <p:txBody>
          <a:bodyPr/>
          <a:lstStyle/>
          <a:p>
            <a:r>
              <a:rPr lang="en-US" smtClean="0"/>
              <a:t>Asthma</a:t>
            </a:r>
            <a:endParaRPr lang="en-AU" smtClean="0"/>
          </a:p>
        </p:txBody>
      </p:sp>
      <p:sp>
        <p:nvSpPr>
          <p:cNvPr id="577539" name="Rectangle 3"/>
          <p:cNvSpPr>
            <a:spLocks noGrp="1" noChangeArrowheads="1"/>
          </p:cNvSpPr>
          <p:nvPr>
            <p:ph idx="1"/>
          </p:nvPr>
        </p:nvSpPr>
        <p:spPr>
          <a:xfrm>
            <a:off x="250825" y="1412875"/>
            <a:ext cx="8642350" cy="4968875"/>
          </a:xfrm>
        </p:spPr>
        <p:txBody>
          <a:bodyPr/>
          <a:lstStyle/>
          <a:p>
            <a:pPr marL="342000" indent="-342000">
              <a:defRPr/>
            </a:pPr>
            <a:r>
              <a:rPr lang="en-US" dirty="0" smtClean="0"/>
              <a:t>Rhinitis </a:t>
            </a:r>
            <a:r>
              <a:rPr lang="en-US" dirty="0"/>
              <a:t>and asthma are often co-morbid conditions and patients with both conditions appear to suffer more severe asthma than those with asthma alone</a:t>
            </a:r>
            <a:r>
              <a:rPr lang="en-US" baseline="30000" dirty="0"/>
              <a:t>1</a:t>
            </a:r>
          </a:p>
          <a:p>
            <a:pPr marL="342000" indent="-342000">
              <a:defRPr/>
            </a:pPr>
            <a:r>
              <a:rPr lang="en-US" dirty="0"/>
              <a:t>Asthmatic children with </a:t>
            </a:r>
            <a:r>
              <a:rPr lang="en-US" dirty="0" smtClean="0"/>
              <a:t>co-morbid </a:t>
            </a:r>
            <a:r>
              <a:rPr lang="en-US" dirty="0"/>
              <a:t>allergic rhinitis </a:t>
            </a:r>
            <a:r>
              <a:rPr lang="en-US" dirty="0" smtClean="0"/>
              <a:t>experience more doctor visits </a:t>
            </a:r>
            <a:r>
              <a:rPr lang="en-US" dirty="0"/>
              <a:t>and hospitalizations for asthma than did children with asthma alone</a:t>
            </a:r>
            <a:r>
              <a:rPr lang="en-US" baseline="30000" dirty="0"/>
              <a:t>2</a:t>
            </a:r>
          </a:p>
          <a:p>
            <a:pPr marL="342000" indent="-342000">
              <a:defRPr/>
            </a:pPr>
            <a:r>
              <a:rPr lang="en-US" dirty="0"/>
              <a:t>Similar findings were also found for </a:t>
            </a:r>
            <a:r>
              <a:rPr lang="en-US" dirty="0" smtClean="0"/>
              <a:t>adults</a:t>
            </a:r>
            <a:r>
              <a:rPr lang="en-US" baseline="30000" dirty="0" smtClean="0"/>
              <a:t>3</a:t>
            </a:r>
          </a:p>
          <a:p>
            <a:pPr marL="342000" indent="-342000">
              <a:buFont typeface="Wingdings" pitchFamily="2" charset="2"/>
              <a:buNone/>
              <a:defRPr/>
            </a:pPr>
            <a:endParaRPr lang="en-US" sz="1600" dirty="0"/>
          </a:p>
          <a:p>
            <a:pPr marL="342000" indent="-342000">
              <a:spcBef>
                <a:spcPts val="600"/>
              </a:spcBef>
              <a:buFontTx/>
              <a:buAutoNum type="arabicPeriod"/>
              <a:defRPr/>
            </a:pPr>
            <a:r>
              <a:rPr lang="en-US" sz="1600" dirty="0" err="1"/>
              <a:t>Halpern</a:t>
            </a:r>
            <a:r>
              <a:rPr lang="en-US" sz="1600" dirty="0"/>
              <a:t> MT, </a:t>
            </a:r>
            <a:r>
              <a:rPr lang="en-US" sz="1600" dirty="0" err="1"/>
              <a:t>Schmier</a:t>
            </a:r>
            <a:r>
              <a:rPr lang="en-US" sz="1600" dirty="0"/>
              <a:t> JK et al. </a:t>
            </a:r>
            <a:r>
              <a:rPr lang="en-US" sz="1600" i="1" dirty="0"/>
              <a:t>J Asthma</a:t>
            </a:r>
            <a:r>
              <a:rPr lang="en-US" sz="1600" dirty="0"/>
              <a:t> 2004;</a:t>
            </a:r>
            <a:r>
              <a:rPr lang="en-US" sz="1600" b="1" dirty="0"/>
              <a:t>41</a:t>
            </a:r>
            <a:r>
              <a:rPr lang="en-US" sz="1600" dirty="0"/>
              <a:t>(1):117-26</a:t>
            </a:r>
          </a:p>
          <a:p>
            <a:pPr marL="342000" indent="-342000">
              <a:spcBef>
                <a:spcPts val="600"/>
              </a:spcBef>
              <a:buFontTx/>
              <a:buAutoNum type="arabicPeriod"/>
              <a:defRPr/>
            </a:pPr>
            <a:r>
              <a:rPr lang="en-US" sz="1600" dirty="0"/>
              <a:t>Thomas M, </a:t>
            </a:r>
            <a:r>
              <a:rPr lang="en-US" sz="1600" dirty="0" err="1"/>
              <a:t>Kocevar</a:t>
            </a:r>
            <a:r>
              <a:rPr lang="en-US" sz="1600" dirty="0"/>
              <a:t> VS et al. </a:t>
            </a:r>
            <a:r>
              <a:rPr lang="en-US" sz="1600" i="1" dirty="0"/>
              <a:t>Pediatrics</a:t>
            </a:r>
            <a:r>
              <a:rPr lang="en-US" sz="1600" dirty="0"/>
              <a:t> 2005;</a:t>
            </a:r>
            <a:r>
              <a:rPr lang="en-US" sz="1600" b="1" dirty="0"/>
              <a:t>115</a:t>
            </a:r>
            <a:r>
              <a:rPr lang="en-US" sz="1600" dirty="0"/>
              <a:t>(1):129-34</a:t>
            </a:r>
          </a:p>
          <a:p>
            <a:pPr marL="342000" indent="-342000">
              <a:spcBef>
                <a:spcPts val="600"/>
              </a:spcBef>
              <a:buFontTx/>
              <a:buAutoNum type="arabicPeriod"/>
              <a:defRPr/>
            </a:pPr>
            <a:r>
              <a:rPr lang="en-US" sz="1600" dirty="0"/>
              <a:t>Price D, Zhang Q et al. </a:t>
            </a:r>
            <a:r>
              <a:rPr lang="en-US" sz="1600" i="1" dirty="0" err="1"/>
              <a:t>Clin</a:t>
            </a:r>
            <a:r>
              <a:rPr lang="en-US" sz="1600" i="1" dirty="0"/>
              <a:t> Exp Allergy</a:t>
            </a:r>
            <a:r>
              <a:rPr lang="en-US" sz="1600" dirty="0"/>
              <a:t> 2005;</a:t>
            </a:r>
            <a:r>
              <a:rPr lang="en-US" sz="1600" b="1" dirty="0"/>
              <a:t>35</a:t>
            </a:r>
            <a:r>
              <a:rPr lang="en-US" sz="1600" dirty="0"/>
              <a:t>(3):282-87</a:t>
            </a:r>
          </a:p>
          <a:p>
            <a:pPr marL="533400" indent="-533400">
              <a:buFontTx/>
              <a:buNone/>
              <a:defRPr/>
            </a:pPr>
            <a:endParaRPr lang="en-AU" sz="1600" dirty="0"/>
          </a:p>
        </p:txBody>
      </p:sp>
      <p:sp>
        <p:nvSpPr>
          <p:cNvPr id="6" name="Slide Number Placeholder 5"/>
          <p:cNvSpPr>
            <a:spLocks noGrp="1"/>
          </p:cNvSpPr>
          <p:nvPr>
            <p:ph type="sldNum" sz="quarter" idx="12"/>
          </p:nvPr>
        </p:nvSpPr>
        <p:spPr/>
        <p:txBody>
          <a:bodyPr/>
          <a:lstStyle/>
          <a:p>
            <a:pPr>
              <a:defRPr/>
            </a:pPr>
            <a:fld id="{E88D3DBC-826D-416B-897A-4613C7C48228}" type="slidenum">
              <a:rPr lang="en-US"/>
              <a:pPr>
                <a:defRPr/>
              </a:pPr>
              <a:t>19</a:t>
            </a:fld>
            <a:endParaRPr lang="en-US"/>
          </a:p>
        </p:txBody>
      </p:sp>
      <p:pic>
        <p:nvPicPr>
          <p:cNvPr id="24581" name="Picture 5"/>
          <p:cNvPicPr>
            <a:picLocks noChangeAspect="1" noChangeArrowheads="1"/>
          </p:cNvPicPr>
          <p:nvPr/>
        </p:nvPicPr>
        <p:blipFill>
          <a:blip r:embed="rId3" cstate="print"/>
          <a:srcRect/>
          <a:stretch>
            <a:fillRect/>
          </a:stretch>
        </p:blipFill>
        <p:spPr bwMode="auto">
          <a:xfrm>
            <a:off x="7092950" y="4808538"/>
            <a:ext cx="1933575" cy="193357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250825" y="274638"/>
            <a:ext cx="8642350" cy="939800"/>
          </a:xfrm>
        </p:spPr>
        <p:txBody>
          <a:bodyPr/>
          <a:lstStyle/>
          <a:p>
            <a:r>
              <a:rPr lang="en-US" smtClean="0"/>
              <a:t>Allergies</a:t>
            </a:r>
            <a:endParaRPr lang="en-AU" smtClean="0"/>
          </a:p>
        </p:txBody>
      </p:sp>
      <p:sp>
        <p:nvSpPr>
          <p:cNvPr id="7171" name="Rectangle 1027"/>
          <p:cNvSpPr>
            <a:spLocks noGrp="1" noChangeArrowheads="1"/>
          </p:cNvSpPr>
          <p:nvPr>
            <p:ph idx="1"/>
          </p:nvPr>
        </p:nvSpPr>
        <p:spPr>
          <a:xfrm>
            <a:off x="755650" y="1600200"/>
            <a:ext cx="8208963" cy="5257800"/>
          </a:xfrm>
        </p:spPr>
        <p:txBody>
          <a:bodyPr/>
          <a:lstStyle/>
          <a:p>
            <a:pPr>
              <a:spcBef>
                <a:spcPts val="600"/>
              </a:spcBef>
            </a:pPr>
            <a:r>
              <a:rPr lang="en-US" smtClean="0"/>
              <a:t>Allergic rhinitis</a:t>
            </a:r>
          </a:p>
          <a:p>
            <a:pPr>
              <a:spcBef>
                <a:spcPts val="600"/>
              </a:spcBef>
            </a:pPr>
            <a:r>
              <a:rPr lang="en-US" smtClean="0"/>
              <a:t>Allergic sinusitis</a:t>
            </a:r>
          </a:p>
          <a:p>
            <a:pPr>
              <a:spcBef>
                <a:spcPts val="600"/>
              </a:spcBef>
            </a:pPr>
            <a:r>
              <a:rPr lang="en-US" smtClean="0"/>
              <a:t>Allergy related asthma</a:t>
            </a:r>
          </a:p>
          <a:p>
            <a:pPr lvl="1"/>
            <a:endParaRPr lang="en-US" smtClean="0"/>
          </a:p>
          <a:p>
            <a:pPr lvl="1"/>
            <a:endParaRPr lang="en-AU" smtClean="0"/>
          </a:p>
        </p:txBody>
      </p:sp>
      <p:sp>
        <p:nvSpPr>
          <p:cNvPr id="6" name="Slide Number Placeholder 5"/>
          <p:cNvSpPr>
            <a:spLocks noGrp="1"/>
          </p:cNvSpPr>
          <p:nvPr>
            <p:ph type="sldNum" sz="quarter" idx="12"/>
          </p:nvPr>
        </p:nvSpPr>
        <p:spPr/>
        <p:txBody>
          <a:bodyPr/>
          <a:lstStyle/>
          <a:p>
            <a:pPr>
              <a:defRPr/>
            </a:pPr>
            <a:fld id="{68CB45FE-315C-4A44-92F2-4CC38E0F5E31}" type="slidenum">
              <a:rPr lang="en-US"/>
              <a:pPr>
                <a:defRPr/>
              </a:pPr>
              <a:t>2</a:t>
            </a:fld>
            <a:endParaRPr lang="en-US"/>
          </a:p>
        </p:txBody>
      </p:sp>
      <p:pic>
        <p:nvPicPr>
          <p:cNvPr id="7173" name="Picture 2"/>
          <p:cNvPicPr>
            <a:picLocks noChangeAspect="1" noChangeArrowheads="1"/>
          </p:cNvPicPr>
          <p:nvPr/>
        </p:nvPicPr>
        <p:blipFill>
          <a:blip r:embed="rId3" cstate="print"/>
          <a:srcRect/>
          <a:stretch>
            <a:fillRect/>
          </a:stretch>
        </p:blipFill>
        <p:spPr bwMode="auto">
          <a:xfrm>
            <a:off x="611188" y="3284538"/>
            <a:ext cx="4530725" cy="3071812"/>
          </a:xfrm>
          <a:prstGeom prst="rect">
            <a:avLst/>
          </a:prstGeom>
          <a:noFill/>
          <a:ln w="9525">
            <a:noFill/>
            <a:miter lim="800000"/>
            <a:headEnd/>
            <a:tailEnd/>
          </a:ln>
        </p:spPr>
      </p:pic>
      <p:pic>
        <p:nvPicPr>
          <p:cNvPr id="7174" name="Picture 6"/>
          <p:cNvPicPr>
            <a:picLocks noChangeAspect="1" noChangeArrowheads="1"/>
          </p:cNvPicPr>
          <p:nvPr/>
        </p:nvPicPr>
        <p:blipFill>
          <a:blip r:embed="rId4" cstate="print"/>
          <a:srcRect/>
          <a:stretch>
            <a:fillRect/>
          </a:stretch>
        </p:blipFill>
        <p:spPr bwMode="auto">
          <a:xfrm>
            <a:off x="5651500" y="1844675"/>
            <a:ext cx="2970213" cy="44450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5" y="274638"/>
            <a:ext cx="8642350" cy="939800"/>
          </a:xfrm>
        </p:spPr>
        <p:txBody>
          <a:bodyPr/>
          <a:lstStyle/>
          <a:p>
            <a:r>
              <a:rPr lang="en-US" smtClean="0"/>
              <a:t>Asthma &amp; Sinuitis</a:t>
            </a:r>
            <a:endParaRPr lang="en-AU" smtClean="0"/>
          </a:p>
        </p:txBody>
      </p:sp>
      <p:sp>
        <p:nvSpPr>
          <p:cNvPr id="25603" name="Rectangle 3"/>
          <p:cNvSpPr>
            <a:spLocks noGrp="1" noChangeArrowheads="1"/>
          </p:cNvSpPr>
          <p:nvPr>
            <p:ph idx="1"/>
          </p:nvPr>
        </p:nvSpPr>
        <p:spPr>
          <a:xfrm>
            <a:off x="250825" y="1371600"/>
            <a:ext cx="8642350" cy="5010150"/>
          </a:xfrm>
        </p:spPr>
        <p:txBody>
          <a:bodyPr/>
          <a:lstStyle/>
          <a:p>
            <a:pPr marL="341313" indent="-341313"/>
            <a:r>
              <a:rPr lang="en-US" smtClean="0"/>
              <a:t>S</a:t>
            </a:r>
            <a:r>
              <a:rPr lang="en-AU" smtClean="0"/>
              <a:t>inusitis precedes asthma in more than 90% </a:t>
            </a:r>
            <a:r>
              <a:rPr lang="en-US" smtClean="0"/>
              <a:t>of cases where </a:t>
            </a:r>
            <a:r>
              <a:rPr lang="en-AU" smtClean="0"/>
              <a:t>patients </a:t>
            </a:r>
            <a:r>
              <a:rPr lang="en-US" smtClean="0"/>
              <a:t>have a history of</a:t>
            </a:r>
            <a:r>
              <a:rPr lang="en-AU" smtClean="0"/>
              <a:t> sinus disease and asthma</a:t>
            </a:r>
            <a:endParaRPr lang="en-US" smtClean="0"/>
          </a:p>
          <a:p>
            <a:pPr marL="341313" indent="-341313"/>
            <a:r>
              <a:rPr lang="en-AU" smtClean="0"/>
              <a:t>Treatment of sinusitis results in substantial long-term clinical improvement</a:t>
            </a:r>
            <a:r>
              <a:rPr lang="en-US" smtClean="0"/>
              <a:t> of asthma</a:t>
            </a:r>
            <a:r>
              <a:rPr lang="en-AU" baseline="30000" smtClean="0"/>
              <a:t>1</a:t>
            </a:r>
            <a:endParaRPr lang="en-US" baseline="30000" smtClean="0"/>
          </a:p>
          <a:p>
            <a:pPr marL="341313" indent="-341313"/>
            <a:r>
              <a:rPr lang="en-US" smtClean="0"/>
              <a:t>Rhinitis often precedes asthma and treatment with immunotherapy lowers the risk of new asthma cases developing in adults with allergic rhinitis</a:t>
            </a:r>
            <a:r>
              <a:rPr lang="en-US" baseline="30000" smtClean="0"/>
              <a:t>2</a:t>
            </a:r>
          </a:p>
          <a:p>
            <a:pPr marL="341313" indent="-341313"/>
            <a:endParaRPr lang="en-US" baseline="30000" smtClean="0"/>
          </a:p>
          <a:p>
            <a:pPr marL="341313" indent="-341313">
              <a:spcBef>
                <a:spcPts val="600"/>
              </a:spcBef>
              <a:buFont typeface="Wingdings" pitchFamily="2" charset="2"/>
              <a:buNone/>
            </a:pPr>
            <a:endParaRPr lang="en-AU" smtClean="0"/>
          </a:p>
          <a:p>
            <a:pPr marL="341313" indent="-341313">
              <a:spcBef>
                <a:spcPts val="600"/>
              </a:spcBef>
              <a:buFontTx/>
              <a:buAutoNum type="arabicPeriod"/>
            </a:pPr>
            <a:r>
              <a:rPr lang="en-AU" sz="1600" smtClean="0"/>
              <a:t>Tosca MA et al. </a:t>
            </a:r>
            <a:r>
              <a:rPr lang="en-AU" sz="1600" i="1" smtClean="0"/>
              <a:t>Ann Allergy Asthma Immunol</a:t>
            </a:r>
            <a:r>
              <a:rPr lang="en-AU" sz="1600" smtClean="0"/>
              <a:t> 2003; </a:t>
            </a:r>
            <a:r>
              <a:rPr lang="en-AU" sz="1600" b="1" smtClean="0"/>
              <a:t>91</a:t>
            </a:r>
            <a:r>
              <a:rPr lang="en-AU" sz="1600" smtClean="0"/>
              <a:t>(1):71-78</a:t>
            </a:r>
            <a:endParaRPr lang="en-US" sz="1600" smtClean="0"/>
          </a:p>
          <a:p>
            <a:pPr marL="341313" indent="-341313">
              <a:spcBef>
                <a:spcPts val="600"/>
              </a:spcBef>
              <a:buFontTx/>
              <a:buAutoNum type="arabicPeriod"/>
            </a:pPr>
            <a:r>
              <a:rPr lang="en-US" sz="1600" smtClean="0"/>
              <a:t>Polosa R Al-Delaimy WK et al.</a:t>
            </a:r>
            <a:r>
              <a:rPr lang="en-US" sz="1600" i="1" smtClean="0"/>
              <a:t>Respir Res</a:t>
            </a:r>
            <a:r>
              <a:rPr lang="en-US" sz="1600" smtClean="0"/>
              <a:t> 2005;</a:t>
            </a:r>
            <a:r>
              <a:rPr lang="en-US" sz="1600" b="1" smtClean="0"/>
              <a:t>6</a:t>
            </a:r>
            <a:r>
              <a:rPr lang="en-US" sz="1600" smtClean="0"/>
              <a:t>(1):153</a:t>
            </a:r>
            <a:endParaRPr lang="en-AU" sz="1600" smtClean="0"/>
          </a:p>
        </p:txBody>
      </p:sp>
      <p:sp>
        <p:nvSpPr>
          <p:cNvPr id="6" name="Slide Number Placeholder 5"/>
          <p:cNvSpPr>
            <a:spLocks noGrp="1"/>
          </p:cNvSpPr>
          <p:nvPr>
            <p:ph type="sldNum" sz="quarter" idx="12"/>
          </p:nvPr>
        </p:nvSpPr>
        <p:spPr/>
        <p:txBody>
          <a:bodyPr/>
          <a:lstStyle/>
          <a:p>
            <a:pPr>
              <a:defRPr/>
            </a:pPr>
            <a:fld id="{0251F948-51B6-4BD5-A77F-6FEDAD4A3315}" type="slidenum">
              <a:rPr lang="en-US"/>
              <a:pPr>
                <a:defRPr/>
              </a:pPr>
              <a:t>20</a:t>
            </a:fld>
            <a:endParaRPr lang="en-US"/>
          </a:p>
        </p:txBody>
      </p:sp>
    </p:spTree>
  </p:cSld>
  <p:clrMapOvr>
    <a:masterClrMapping/>
  </p:clrMapOvr>
  <p:transition spd="med">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0825" y="274638"/>
            <a:ext cx="8642350" cy="939800"/>
          </a:xfrm>
        </p:spPr>
        <p:txBody>
          <a:bodyPr/>
          <a:lstStyle/>
          <a:p>
            <a:r>
              <a:rPr lang="en-AU" smtClean="0"/>
              <a:t>Asthma &amp; Hypochlorhydria</a:t>
            </a:r>
          </a:p>
        </p:txBody>
      </p:sp>
      <p:sp>
        <p:nvSpPr>
          <p:cNvPr id="26627" name="Content Placeholder 2"/>
          <p:cNvSpPr>
            <a:spLocks noGrp="1"/>
          </p:cNvSpPr>
          <p:nvPr>
            <p:ph idx="1"/>
          </p:nvPr>
        </p:nvSpPr>
        <p:spPr>
          <a:xfrm>
            <a:off x="304800" y="1341438"/>
            <a:ext cx="8610600" cy="5059362"/>
          </a:xfrm>
        </p:spPr>
        <p:txBody>
          <a:bodyPr/>
          <a:lstStyle/>
          <a:p>
            <a:r>
              <a:rPr lang="en-AU" smtClean="0"/>
              <a:t>Hurst (1930) found low HCl in 36% of asthmatic patients</a:t>
            </a:r>
          </a:p>
          <a:p>
            <a:r>
              <a:rPr lang="en-AU" smtClean="0"/>
              <a:t>Bray (1931) found the same in 80% of asthmatic patients</a:t>
            </a:r>
            <a:r>
              <a:rPr lang="en-AU" baseline="30000" smtClean="0"/>
              <a:t>1</a:t>
            </a:r>
            <a:endParaRPr lang="en-AU" smtClean="0"/>
          </a:p>
          <a:p>
            <a:r>
              <a:rPr kumimoji="1" lang="en-AU" smtClean="0"/>
              <a:t>Adam (1931) reported 60% with reduced HCl output</a:t>
            </a:r>
          </a:p>
          <a:p>
            <a:r>
              <a:rPr kumimoji="1" lang="en-AU" smtClean="0"/>
              <a:t>Gillespie (1935) found 52% of asthmatics were low HCl. The incidence of low HCl in normal subjects was at most 20%</a:t>
            </a:r>
          </a:p>
          <a:p>
            <a:pPr>
              <a:lnSpc>
                <a:spcPct val="80000"/>
              </a:lnSpc>
              <a:buFont typeface="Wingdings" pitchFamily="2" charset="2"/>
              <a:buNone/>
            </a:pPr>
            <a:endParaRPr kumimoji="1" lang="en-AU" sz="2400" smtClean="0"/>
          </a:p>
          <a:p>
            <a:pPr>
              <a:lnSpc>
                <a:spcPct val="80000"/>
              </a:lnSpc>
              <a:buFont typeface="Wingdings" pitchFamily="2" charset="2"/>
              <a:buNone/>
            </a:pPr>
            <a:r>
              <a:rPr kumimoji="1" lang="en-AU" sz="1800" smtClean="0"/>
              <a:t>1	Bray GW. </a:t>
            </a:r>
            <a:r>
              <a:rPr kumimoji="1" lang="en-AU" sz="1800" i="1" smtClean="0"/>
              <a:t>Quart J Med</a:t>
            </a:r>
            <a:r>
              <a:rPr kumimoji="1" lang="en-AU" sz="1800" smtClean="0"/>
              <a:t> 1931; 24: 181-187</a:t>
            </a:r>
            <a:endParaRPr lang="en-AU" smtClean="0"/>
          </a:p>
        </p:txBody>
      </p:sp>
    </p:spTree>
  </p:cSld>
  <p:clrMapOvr>
    <a:masterClrMapping/>
  </p:clrMapOvr>
  <p:transition spd="med">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0825" y="274638"/>
            <a:ext cx="8642350" cy="939800"/>
          </a:xfrm>
        </p:spPr>
        <p:txBody>
          <a:bodyPr/>
          <a:lstStyle/>
          <a:p>
            <a:pPr eaLnBrk="1" hangingPunct="1"/>
            <a:r>
              <a:rPr lang="en-AU" smtClean="0"/>
              <a:t>Hypertonic Saline Nasal Irrigation (HSNI)</a:t>
            </a:r>
          </a:p>
        </p:txBody>
      </p:sp>
      <p:sp>
        <p:nvSpPr>
          <p:cNvPr id="37891" name="Content Placeholder 2"/>
          <p:cNvSpPr>
            <a:spLocks noGrp="1"/>
          </p:cNvSpPr>
          <p:nvPr>
            <p:ph idx="1"/>
          </p:nvPr>
        </p:nvSpPr>
        <p:spPr>
          <a:xfrm>
            <a:off x="250825" y="1600200"/>
            <a:ext cx="8893175" cy="5068888"/>
          </a:xfrm>
        </p:spPr>
        <p:txBody>
          <a:bodyPr/>
          <a:lstStyle/>
          <a:p>
            <a:pPr eaLnBrk="1" hangingPunct="1">
              <a:spcBef>
                <a:spcPts val="600"/>
              </a:spcBef>
              <a:defRPr/>
            </a:pPr>
            <a:r>
              <a:rPr lang="en-AU" dirty="0" smtClean="0"/>
              <a:t>HSNI is a safe, effective and tolerable therapy for rhinosinusitis and chronic sinus symptoms</a:t>
            </a:r>
          </a:p>
          <a:p>
            <a:pPr eaLnBrk="1" hangingPunct="1">
              <a:spcBef>
                <a:spcPts val="600"/>
              </a:spcBef>
              <a:defRPr/>
            </a:pPr>
            <a:r>
              <a:rPr lang="en-AU" dirty="0" smtClean="0"/>
              <a:t>Results in improvement in disease related quality of life scores and surrogate measures in adults and children</a:t>
            </a:r>
          </a:p>
          <a:p>
            <a:pPr eaLnBrk="1" hangingPunct="1">
              <a:spcBef>
                <a:spcPts val="600"/>
              </a:spcBef>
              <a:defRPr/>
            </a:pPr>
            <a:r>
              <a:rPr lang="en-AU" dirty="0" smtClean="0"/>
              <a:t>Also effective for</a:t>
            </a:r>
            <a:br>
              <a:rPr lang="en-AU" dirty="0" smtClean="0"/>
            </a:br>
            <a:r>
              <a:rPr lang="en-AU" dirty="0" smtClean="0"/>
              <a:t>symptoms associated </a:t>
            </a:r>
            <a:br>
              <a:rPr lang="en-AU" dirty="0" smtClean="0"/>
            </a:br>
            <a:r>
              <a:rPr lang="en-AU" dirty="0" smtClean="0"/>
              <a:t>with asthma and</a:t>
            </a:r>
            <a:br>
              <a:rPr lang="en-AU" dirty="0" smtClean="0"/>
            </a:br>
            <a:r>
              <a:rPr lang="en-AU" dirty="0" smtClean="0"/>
              <a:t>nasal polyposis</a:t>
            </a:r>
            <a:endParaRPr lang="en-AU" sz="1400" dirty="0" smtClean="0"/>
          </a:p>
          <a:p>
            <a:pPr marL="0" indent="0" eaLnBrk="1" hangingPunct="1">
              <a:buFont typeface="Wingdings" pitchFamily="2" charset="2"/>
              <a:buNone/>
              <a:defRPr/>
            </a:pPr>
            <a:endParaRPr lang="en-AU" sz="1400" dirty="0" smtClean="0"/>
          </a:p>
          <a:p>
            <a:pPr marL="0" indent="0" eaLnBrk="1" hangingPunct="1">
              <a:buFont typeface="Wingdings" pitchFamily="2" charset="2"/>
              <a:buNone/>
              <a:defRPr/>
            </a:pPr>
            <a:endParaRPr lang="en-AU" sz="1400" dirty="0" smtClean="0"/>
          </a:p>
          <a:p>
            <a:pPr marL="0" indent="0" eaLnBrk="1" hangingPunct="1">
              <a:buFont typeface="Wingdings" pitchFamily="2" charset="2"/>
              <a:buNone/>
              <a:defRPr/>
            </a:pPr>
            <a:r>
              <a:rPr lang="en-AU" sz="1400" dirty="0" smtClean="0"/>
              <a:t>DP, </a:t>
            </a:r>
            <a:r>
              <a:rPr lang="en-AU" sz="1400" dirty="0" err="1" smtClean="0"/>
              <a:t>Rabago</a:t>
            </a:r>
            <a:r>
              <a:rPr lang="en-AU" sz="1400" dirty="0" smtClean="0"/>
              <a:t>, E, </a:t>
            </a:r>
            <a:r>
              <a:rPr lang="en-AU" sz="1400" dirty="0" err="1" smtClean="0"/>
              <a:t>Guerard</a:t>
            </a:r>
            <a:r>
              <a:rPr lang="en-AU" sz="1400" dirty="0" smtClean="0"/>
              <a:t>, &amp; D, </a:t>
            </a:r>
            <a:r>
              <a:rPr lang="en-AU" sz="1400" dirty="0" err="1" smtClean="0"/>
              <a:t>Bukstein</a:t>
            </a:r>
            <a:r>
              <a:rPr lang="en-AU" sz="1400" dirty="0" smtClean="0"/>
              <a:t>, 2008,</a:t>
            </a:r>
            <a:r>
              <a:rPr lang="en-AU" sz="1400" i="1" dirty="0" smtClean="0"/>
              <a:t> </a:t>
            </a:r>
            <a:r>
              <a:rPr lang="en-AU" sz="1400" dirty="0" smtClean="0"/>
              <a:t>Nasal irrigation for chronic sinus symptoms in patients with allergic rhinitis, asthma and nasal polyposis: a hypothesis generating study, </a:t>
            </a:r>
            <a:r>
              <a:rPr lang="en-AU" sz="1400" i="1" dirty="0" smtClean="0"/>
              <a:t>WMJ</a:t>
            </a:r>
            <a:r>
              <a:rPr lang="en-AU" sz="1400" dirty="0" smtClean="0"/>
              <a:t>. 2008 April ; 107(2): 69–75</a:t>
            </a:r>
          </a:p>
          <a:p>
            <a:pPr eaLnBrk="1" hangingPunct="1">
              <a:defRPr/>
            </a:pPr>
            <a:endParaRPr lang="en-AU" dirty="0" smtClean="0"/>
          </a:p>
        </p:txBody>
      </p:sp>
      <p:pic>
        <p:nvPicPr>
          <p:cNvPr id="27652" name="Picture 4"/>
          <p:cNvPicPr>
            <a:picLocks noChangeAspect="1" noChangeArrowheads="1"/>
          </p:cNvPicPr>
          <p:nvPr/>
        </p:nvPicPr>
        <p:blipFill>
          <a:blip r:embed="rId3" cstate="print"/>
          <a:srcRect/>
          <a:stretch>
            <a:fillRect/>
          </a:stretch>
        </p:blipFill>
        <p:spPr bwMode="auto">
          <a:xfrm>
            <a:off x="4427538" y="3354388"/>
            <a:ext cx="3960812" cy="2689225"/>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cstate="print"/>
          <a:srcRect/>
          <a:stretch>
            <a:fillRect/>
          </a:stretch>
        </p:blipFill>
        <p:spPr bwMode="auto">
          <a:xfrm>
            <a:off x="4643438" y="4365625"/>
            <a:ext cx="3127375" cy="2122488"/>
          </a:xfrm>
          <a:prstGeom prst="rect">
            <a:avLst/>
          </a:prstGeom>
          <a:noFill/>
          <a:ln w="9525">
            <a:noFill/>
            <a:miter lim="800000"/>
            <a:headEnd/>
            <a:tailEnd/>
          </a:ln>
        </p:spPr>
      </p:pic>
      <p:sp>
        <p:nvSpPr>
          <p:cNvPr id="28675" name="Rectangle 2"/>
          <p:cNvSpPr>
            <a:spLocks noGrp="1" noChangeArrowheads="1"/>
          </p:cNvSpPr>
          <p:nvPr>
            <p:ph type="title"/>
          </p:nvPr>
        </p:nvSpPr>
        <p:spPr>
          <a:xfrm>
            <a:off x="0" y="274638"/>
            <a:ext cx="7524750" cy="1143000"/>
          </a:xfrm>
        </p:spPr>
        <p:txBody>
          <a:bodyPr/>
          <a:lstStyle/>
          <a:p>
            <a:pPr eaLnBrk="1" hangingPunct="1"/>
            <a:r>
              <a:rPr lang="en-US" smtClean="0"/>
              <a:t>Saline Nasal Wash</a:t>
            </a:r>
            <a:endParaRPr lang="en-AU" smtClean="0"/>
          </a:p>
        </p:txBody>
      </p:sp>
      <p:sp>
        <p:nvSpPr>
          <p:cNvPr id="2" name="Rectangle 3"/>
          <p:cNvSpPr>
            <a:spLocks noGrp="1" noChangeArrowheads="1"/>
          </p:cNvSpPr>
          <p:nvPr>
            <p:ph idx="1"/>
          </p:nvPr>
        </p:nvSpPr>
        <p:spPr>
          <a:xfrm>
            <a:off x="250825" y="1484313"/>
            <a:ext cx="8642350" cy="3097212"/>
          </a:xfrm>
        </p:spPr>
        <p:txBody>
          <a:bodyPr/>
          <a:lstStyle/>
          <a:p>
            <a:pPr eaLnBrk="1" hangingPunct="1">
              <a:spcBef>
                <a:spcPts val="600"/>
              </a:spcBef>
            </a:pPr>
            <a:r>
              <a:rPr lang="en-US" smtClean="0"/>
              <a:t>Sea salt and baking soda in a 3:1 ratio</a:t>
            </a:r>
          </a:p>
          <a:p>
            <a:pPr eaLnBrk="1" hangingPunct="1">
              <a:spcBef>
                <a:spcPts val="600"/>
              </a:spcBef>
            </a:pPr>
            <a:r>
              <a:rPr lang="en-US" smtClean="0"/>
              <a:t>3 oz of sea salt and 1 oz of baking soda </a:t>
            </a:r>
          </a:p>
          <a:p>
            <a:pPr eaLnBrk="1" hangingPunct="1">
              <a:spcBef>
                <a:spcPts val="600"/>
              </a:spcBef>
            </a:pPr>
            <a:r>
              <a:rPr lang="en-US" smtClean="0"/>
              <a:t>1 level teaspoon per cup of warm water</a:t>
            </a:r>
          </a:p>
          <a:p>
            <a:pPr eaLnBrk="1" hangingPunct="1">
              <a:spcBef>
                <a:spcPts val="600"/>
              </a:spcBef>
            </a:pPr>
            <a:r>
              <a:rPr lang="en-US" smtClean="0"/>
              <a:t>I often add liquid herbs to the saline. The formula will vary depending on the symptoms and underlying</a:t>
            </a:r>
            <a:br>
              <a:rPr lang="en-US" smtClean="0"/>
            </a:br>
            <a:r>
              <a:rPr lang="en-US" smtClean="0"/>
              <a:t>causes 	</a:t>
            </a:r>
          </a:p>
          <a:p>
            <a:pPr eaLnBrk="1" hangingPunct="1">
              <a:buFont typeface="Wingdings" pitchFamily="2" charset="2"/>
              <a:buNone/>
            </a:pPr>
            <a:endParaRPr lang="en-AU" smtClean="0"/>
          </a:p>
          <a:p>
            <a:pPr eaLnBrk="1" hangingPunct="1">
              <a:buFont typeface="Wingdings" pitchFamily="2" charset="2"/>
              <a:buNone/>
            </a:pPr>
            <a:r>
              <a:rPr lang="en-AU" sz="1600" smtClean="0"/>
              <a:t>	</a:t>
            </a:r>
          </a:p>
          <a:p>
            <a:pPr eaLnBrk="1" hangingPunct="1"/>
            <a:endParaRPr lang="en-AU" smtClean="0"/>
          </a:p>
        </p:txBody>
      </p:sp>
      <p:sp>
        <p:nvSpPr>
          <p:cNvPr id="21506" name="Slide Number Placeholder 5"/>
          <p:cNvSpPr>
            <a:spLocks noGrp="1"/>
          </p:cNvSpPr>
          <p:nvPr>
            <p:ph type="sldNum" sz="quarter" idx="12"/>
          </p:nvPr>
        </p:nvSpPr>
        <p:spPr/>
        <p:txBody>
          <a:bodyPr/>
          <a:lstStyle/>
          <a:p>
            <a:pPr>
              <a:defRPr/>
            </a:pPr>
            <a:fld id="{3EDC10DA-7CAC-4E0A-AA93-F044FA1F2357}" type="slidenum">
              <a:rPr lang="en-US"/>
              <a:pPr>
                <a:defRPr/>
              </a:pPr>
              <a:t>23</a:t>
            </a:fld>
            <a:endParaRPr lang="en-US"/>
          </a:p>
        </p:txBody>
      </p:sp>
      <p:pic>
        <p:nvPicPr>
          <p:cNvPr id="28678" name="Picture 2"/>
          <p:cNvPicPr>
            <a:picLocks noChangeAspect="1" noChangeArrowheads="1"/>
          </p:cNvPicPr>
          <p:nvPr/>
        </p:nvPicPr>
        <p:blipFill>
          <a:blip r:embed="rId4" cstate="print"/>
          <a:srcRect l="7874" t="1968" r="10500" b="7874"/>
          <a:stretch>
            <a:fillRect/>
          </a:stretch>
        </p:blipFill>
        <p:spPr bwMode="auto">
          <a:xfrm>
            <a:off x="3132138" y="4292600"/>
            <a:ext cx="1547812" cy="2281238"/>
          </a:xfrm>
          <a:prstGeom prst="rect">
            <a:avLst/>
          </a:prstGeom>
          <a:noFill/>
          <a:ln w="9525">
            <a:noFill/>
            <a:miter lim="800000"/>
            <a:headEnd/>
            <a:tailEnd/>
          </a:ln>
        </p:spPr>
      </p:pic>
      <p:pic>
        <p:nvPicPr>
          <p:cNvPr id="28679" name="Picture 6"/>
          <p:cNvPicPr>
            <a:picLocks noChangeAspect="1" noChangeArrowheads="1"/>
          </p:cNvPicPr>
          <p:nvPr/>
        </p:nvPicPr>
        <p:blipFill>
          <a:blip r:embed="rId5" cstate="print"/>
          <a:srcRect/>
          <a:stretch>
            <a:fillRect/>
          </a:stretch>
        </p:blipFill>
        <p:spPr bwMode="auto">
          <a:xfrm>
            <a:off x="1331913" y="4437063"/>
            <a:ext cx="1803400" cy="191135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dissolv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AU" smtClean="0"/>
              <a:t>Herbal &amp; Nutritional Menu</a:t>
            </a:r>
          </a:p>
        </p:txBody>
      </p:sp>
      <p:sp>
        <p:nvSpPr>
          <p:cNvPr id="40963" name="Content Placeholder 2"/>
          <p:cNvSpPr>
            <a:spLocks noGrp="1"/>
          </p:cNvSpPr>
          <p:nvPr>
            <p:ph sz="half" idx="1"/>
          </p:nvPr>
        </p:nvSpPr>
        <p:spPr>
          <a:xfrm>
            <a:off x="457200" y="1484313"/>
            <a:ext cx="4259263" cy="5113337"/>
          </a:xfrm>
        </p:spPr>
        <p:txBody>
          <a:bodyPr/>
          <a:lstStyle/>
          <a:p>
            <a:r>
              <a:rPr lang="en-AU" smtClean="0"/>
              <a:t>Albizia Complex</a:t>
            </a:r>
          </a:p>
          <a:p>
            <a:r>
              <a:rPr lang="en-AU" smtClean="0"/>
              <a:t>Echinacea Premium</a:t>
            </a:r>
          </a:p>
          <a:p>
            <a:r>
              <a:rPr lang="en-AU" smtClean="0"/>
              <a:t>Euphrasia Complex</a:t>
            </a:r>
          </a:p>
          <a:p>
            <a:r>
              <a:rPr lang="en-AU" smtClean="0"/>
              <a:t>PulmaCo</a:t>
            </a:r>
          </a:p>
          <a:p>
            <a:r>
              <a:rPr lang="en-AU" smtClean="0"/>
              <a:t>Andrographis Complex</a:t>
            </a:r>
          </a:p>
          <a:p>
            <a:r>
              <a:rPr lang="en-AU" smtClean="0"/>
              <a:t>Golden Seal</a:t>
            </a:r>
          </a:p>
          <a:p>
            <a:r>
              <a:rPr lang="en-AU" smtClean="0"/>
              <a:t>Allerplex</a:t>
            </a:r>
          </a:p>
          <a:p>
            <a:r>
              <a:rPr lang="en-AU" smtClean="0"/>
              <a:t>Antronex</a:t>
            </a:r>
          </a:p>
          <a:p>
            <a:r>
              <a:rPr lang="en-AU" smtClean="0"/>
              <a:t>Fen-Gre</a:t>
            </a:r>
          </a:p>
          <a:p>
            <a:r>
              <a:rPr lang="en-AU" smtClean="0"/>
              <a:t>Zypan</a:t>
            </a:r>
          </a:p>
          <a:p>
            <a:pPr>
              <a:buFont typeface="Wingdings" pitchFamily="2" charset="2"/>
              <a:buNone/>
            </a:pPr>
            <a:endParaRPr lang="en-AU" smtClean="0"/>
          </a:p>
          <a:p>
            <a:endParaRPr lang="en-AU" smtClean="0"/>
          </a:p>
          <a:p>
            <a:endParaRPr lang="en-AU" smtClean="0"/>
          </a:p>
          <a:p>
            <a:endParaRPr lang="en-AU" smtClean="0"/>
          </a:p>
          <a:p>
            <a:endParaRPr lang="en-AU" smtClean="0"/>
          </a:p>
        </p:txBody>
      </p:sp>
      <p:sp>
        <p:nvSpPr>
          <p:cNvPr id="29700" name="Text Placeholder 3"/>
          <p:cNvSpPr>
            <a:spLocks noGrp="1"/>
          </p:cNvSpPr>
          <p:nvPr>
            <p:ph sz="half" idx="2"/>
          </p:nvPr>
        </p:nvSpPr>
        <p:spPr>
          <a:xfrm>
            <a:off x="4859338" y="1484313"/>
            <a:ext cx="3827462" cy="5184775"/>
          </a:xfrm>
        </p:spPr>
        <p:txBody>
          <a:bodyPr/>
          <a:lstStyle/>
          <a:p>
            <a:r>
              <a:rPr lang="en-AU" smtClean="0"/>
              <a:t>Vitanox</a:t>
            </a:r>
          </a:p>
          <a:p>
            <a:r>
              <a:rPr lang="en-AU" smtClean="0"/>
              <a:t>Rehmannia Complex</a:t>
            </a:r>
          </a:p>
          <a:p>
            <a:r>
              <a:rPr lang="en-AU" smtClean="0"/>
              <a:t>Adrenal Complex</a:t>
            </a:r>
          </a:p>
          <a:p>
            <a:r>
              <a:rPr lang="en-AU" smtClean="0"/>
              <a:t>Boswellia Complex</a:t>
            </a:r>
          </a:p>
          <a:p>
            <a:r>
              <a:rPr lang="en-AU" smtClean="0"/>
              <a:t>Withania Complex</a:t>
            </a:r>
          </a:p>
          <a:p>
            <a:r>
              <a:rPr lang="en-AU" smtClean="0"/>
              <a:t>Nevaton</a:t>
            </a:r>
          </a:p>
          <a:p>
            <a:r>
              <a:rPr lang="en-AU" smtClean="0"/>
              <a:t>Rhodiola &amp; Ginseng Complex</a:t>
            </a:r>
          </a:p>
          <a:p>
            <a:r>
              <a:rPr lang="en-AU" smtClean="0"/>
              <a:t>DiGest</a:t>
            </a:r>
          </a:p>
          <a:p>
            <a:endParaRPr lang="en-AU" smtClean="0"/>
          </a:p>
          <a:p>
            <a:endParaRPr lang="en-AU"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0963">
                                            <p:txEl>
                                              <p:pRg st="0" end="0"/>
                                            </p:txEl>
                                          </p:spTgt>
                                        </p:tgtEl>
                                        <p:attrNameLst>
                                          <p:attrName>style.color</p:attrName>
                                        </p:attrNameLst>
                                      </p:cBhvr>
                                      <p:to>
                                        <p:clrVal>
                                          <a:srgbClr val="FFFF00"/>
                                        </p:clrVal>
                                      </p:to>
                                    </p:set>
                                    <p:set>
                                      <p:cBhvr>
                                        <p:cTn id="7" dur="500" fill="hold"/>
                                        <p:tgtEl>
                                          <p:spTgt spid="40963">
                                            <p:txEl>
                                              <p:pRg st="0" end="0"/>
                                            </p:txEl>
                                          </p:spTgt>
                                        </p:tgtEl>
                                        <p:attrNameLst>
                                          <p:attrName>fillcolor</p:attrName>
                                        </p:attrNameLst>
                                      </p:cBhvr>
                                      <p:to>
                                        <p:clrVal>
                                          <a:srgbClr val="FFFF00"/>
                                        </p:clrVal>
                                      </p:to>
                                    </p:set>
                                    <p:set>
                                      <p:cBhvr>
                                        <p:cTn id="8" dur="500" fill="hold"/>
                                        <p:tgtEl>
                                          <p:spTgt spid="4096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40963">
                                            <p:txEl>
                                              <p:pRg st="1" end="1"/>
                                            </p:txEl>
                                          </p:spTgt>
                                        </p:tgtEl>
                                        <p:attrNameLst>
                                          <p:attrName>style.color</p:attrName>
                                        </p:attrNameLst>
                                      </p:cBhvr>
                                      <p:to>
                                        <p:clrVal>
                                          <a:srgbClr val="FFFF00"/>
                                        </p:clrVal>
                                      </p:to>
                                    </p:set>
                                    <p:set>
                                      <p:cBhvr>
                                        <p:cTn id="11" dur="500" fill="hold"/>
                                        <p:tgtEl>
                                          <p:spTgt spid="40963">
                                            <p:txEl>
                                              <p:pRg st="1" end="1"/>
                                            </p:txEl>
                                          </p:spTgt>
                                        </p:tgtEl>
                                        <p:attrNameLst>
                                          <p:attrName>fillcolor</p:attrName>
                                        </p:attrNameLst>
                                      </p:cBhvr>
                                      <p:to>
                                        <p:clrVal>
                                          <a:srgbClr val="FFFF00"/>
                                        </p:clrVal>
                                      </p:to>
                                    </p:set>
                                    <p:set>
                                      <p:cBhvr>
                                        <p:cTn id="12" dur="500" fill="hold"/>
                                        <p:tgtEl>
                                          <p:spTgt spid="40963">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40963">
                                            <p:txEl>
                                              <p:pRg st="2" end="2"/>
                                            </p:txEl>
                                          </p:spTgt>
                                        </p:tgtEl>
                                        <p:attrNameLst>
                                          <p:attrName>style.color</p:attrName>
                                        </p:attrNameLst>
                                      </p:cBhvr>
                                      <p:to>
                                        <p:clrVal>
                                          <a:srgbClr val="FFFF00"/>
                                        </p:clrVal>
                                      </p:to>
                                    </p:set>
                                    <p:set>
                                      <p:cBhvr>
                                        <p:cTn id="15" dur="500" fill="hold"/>
                                        <p:tgtEl>
                                          <p:spTgt spid="40963">
                                            <p:txEl>
                                              <p:pRg st="2" end="2"/>
                                            </p:txEl>
                                          </p:spTgt>
                                        </p:tgtEl>
                                        <p:attrNameLst>
                                          <p:attrName>fillcolor</p:attrName>
                                        </p:attrNameLst>
                                      </p:cBhvr>
                                      <p:to>
                                        <p:clrVal>
                                          <a:srgbClr val="FFFF00"/>
                                        </p:clrVal>
                                      </p:to>
                                    </p:set>
                                    <p:set>
                                      <p:cBhvr>
                                        <p:cTn id="16" dur="500" fill="hold"/>
                                        <p:tgtEl>
                                          <p:spTgt spid="40963">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40963">
                                            <p:txEl>
                                              <p:pRg st="4" end="4"/>
                                            </p:txEl>
                                          </p:spTgt>
                                        </p:tgtEl>
                                        <p:attrNameLst>
                                          <p:attrName>style.color</p:attrName>
                                        </p:attrNameLst>
                                      </p:cBhvr>
                                      <p:to>
                                        <p:clrVal>
                                          <a:srgbClr val="FFFF00"/>
                                        </p:clrVal>
                                      </p:to>
                                    </p:set>
                                    <p:set>
                                      <p:cBhvr>
                                        <p:cTn id="19" dur="500" fill="hold"/>
                                        <p:tgtEl>
                                          <p:spTgt spid="40963">
                                            <p:txEl>
                                              <p:pRg st="4" end="4"/>
                                            </p:txEl>
                                          </p:spTgt>
                                        </p:tgtEl>
                                        <p:attrNameLst>
                                          <p:attrName>fillcolor</p:attrName>
                                        </p:attrNameLst>
                                      </p:cBhvr>
                                      <p:to>
                                        <p:clrVal>
                                          <a:srgbClr val="FFFF00"/>
                                        </p:clrVal>
                                      </p:to>
                                    </p:set>
                                    <p:set>
                                      <p:cBhvr>
                                        <p:cTn id="20" dur="500" fill="hold"/>
                                        <p:tgtEl>
                                          <p:spTgt spid="40963">
                                            <p:txEl>
                                              <p:pRg st="4" end="4"/>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40963">
                                            <p:txEl>
                                              <p:pRg st="3" end="3"/>
                                            </p:txEl>
                                          </p:spTgt>
                                        </p:tgtEl>
                                        <p:attrNameLst>
                                          <p:attrName>style.color</p:attrName>
                                        </p:attrNameLst>
                                      </p:cBhvr>
                                      <p:to>
                                        <p:clrVal>
                                          <a:srgbClr val="FFFF00"/>
                                        </p:clrVal>
                                      </p:to>
                                    </p:set>
                                    <p:set>
                                      <p:cBhvr>
                                        <p:cTn id="23" dur="500" fill="hold"/>
                                        <p:tgtEl>
                                          <p:spTgt spid="40963">
                                            <p:txEl>
                                              <p:pRg st="3" end="3"/>
                                            </p:txEl>
                                          </p:spTgt>
                                        </p:tgtEl>
                                        <p:attrNameLst>
                                          <p:attrName>fillcolor</p:attrName>
                                        </p:attrNameLst>
                                      </p:cBhvr>
                                      <p:to>
                                        <p:clrVal>
                                          <a:srgbClr val="FFFF00"/>
                                        </p:clrVal>
                                      </p:to>
                                    </p:set>
                                    <p:set>
                                      <p:cBhvr>
                                        <p:cTn id="24" dur="500" fill="hold"/>
                                        <p:tgtEl>
                                          <p:spTgt spid="40963">
                                            <p:txEl>
                                              <p:pRg st="3" end="3"/>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500" fill="hold"/>
                                        <p:tgtEl>
                                          <p:spTgt spid="40963">
                                            <p:txEl>
                                              <p:pRg st="5" end="5"/>
                                            </p:txEl>
                                          </p:spTgt>
                                        </p:tgtEl>
                                        <p:attrNameLst>
                                          <p:attrName>style.color</p:attrName>
                                        </p:attrNameLst>
                                      </p:cBhvr>
                                      <p:to>
                                        <p:clrVal>
                                          <a:srgbClr val="FFFF00"/>
                                        </p:clrVal>
                                      </p:to>
                                    </p:set>
                                    <p:set>
                                      <p:cBhvr>
                                        <p:cTn id="27" dur="500" fill="hold"/>
                                        <p:tgtEl>
                                          <p:spTgt spid="40963">
                                            <p:txEl>
                                              <p:pRg st="5" end="5"/>
                                            </p:txEl>
                                          </p:spTgt>
                                        </p:tgtEl>
                                        <p:attrNameLst>
                                          <p:attrName>fillcolor</p:attrName>
                                        </p:attrNameLst>
                                      </p:cBhvr>
                                      <p:to>
                                        <p:clrVal>
                                          <a:srgbClr val="FFFF00"/>
                                        </p:clrVal>
                                      </p:to>
                                    </p:set>
                                    <p:set>
                                      <p:cBhvr>
                                        <p:cTn id="28" dur="500" fill="hold"/>
                                        <p:tgtEl>
                                          <p:spTgt spid="4096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0825" y="274638"/>
            <a:ext cx="8642350" cy="939800"/>
          </a:xfrm>
        </p:spPr>
        <p:txBody>
          <a:bodyPr/>
          <a:lstStyle/>
          <a:p>
            <a:r>
              <a:rPr lang="en-US" smtClean="0"/>
              <a:t>Core Support for Allergic Rhinitis</a:t>
            </a:r>
            <a:endParaRPr lang="en-AU" smtClean="0"/>
          </a:p>
        </p:txBody>
      </p:sp>
      <p:sp>
        <p:nvSpPr>
          <p:cNvPr id="30723" name="Rectangle 3"/>
          <p:cNvSpPr>
            <a:spLocks noGrp="1" noChangeArrowheads="1"/>
          </p:cNvSpPr>
          <p:nvPr>
            <p:ph idx="1"/>
          </p:nvPr>
        </p:nvSpPr>
        <p:spPr>
          <a:xfrm>
            <a:off x="250825" y="1412875"/>
            <a:ext cx="7058025" cy="4895850"/>
          </a:xfrm>
        </p:spPr>
        <p:txBody>
          <a:bodyPr/>
          <a:lstStyle/>
          <a:p>
            <a:pPr>
              <a:buFont typeface="Wingdings" pitchFamily="2" charset="2"/>
              <a:buNone/>
            </a:pPr>
            <a:r>
              <a:rPr lang="en-US" b="1" smtClean="0"/>
              <a:t>Albizia Complex </a:t>
            </a:r>
            <a:r>
              <a:rPr lang="en-US" smtClean="0"/>
              <a:t>tablets</a:t>
            </a:r>
          </a:p>
          <a:p>
            <a:pPr>
              <a:spcBef>
                <a:spcPts val="600"/>
              </a:spcBef>
            </a:pPr>
            <a:r>
              <a:rPr lang="en-US" smtClean="0"/>
              <a:t>Antiallergic</a:t>
            </a:r>
          </a:p>
          <a:p>
            <a:pPr>
              <a:spcBef>
                <a:spcPts val="600"/>
              </a:spcBef>
            </a:pPr>
            <a:r>
              <a:rPr lang="en-US" smtClean="0"/>
              <a:t>Anti-inflammatory</a:t>
            </a:r>
          </a:p>
          <a:p>
            <a:pPr>
              <a:spcBef>
                <a:spcPts val="600"/>
              </a:spcBef>
            </a:pPr>
            <a:r>
              <a:rPr lang="en-US" smtClean="0"/>
              <a:t>Antioxidant</a:t>
            </a:r>
          </a:p>
          <a:p>
            <a:endParaRPr lang="en-US" smtClean="0"/>
          </a:p>
          <a:p>
            <a:endParaRPr lang="en-US" smtClean="0"/>
          </a:p>
          <a:p>
            <a:pPr>
              <a:buFont typeface="Wingdings" pitchFamily="2" charset="2"/>
              <a:buNone/>
            </a:pPr>
            <a:endParaRPr lang="en-US" smtClean="0"/>
          </a:p>
          <a:p>
            <a:pPr>
              <a:spcBef>
                <a:spcPct val="0"/>
              </a:spcBef>
              <a:buFontTx/>
              <a:buNone/>
            </a:pPr>
            <a:r>
              <a:rPr lang="en-US" smtClean="0"/>
              <a:t>	Acute - 1-2 tablets 3 times daily </a:t>
            </a:r>
          </a:p>
          <a:p>
            <a:pPr>
              <a:spcBef>
                <a:spcPct val="0"/>
              </a:spcBef>
              <a:buFontTx/>
              <a:buNone/>
            </a:pPr>
            <a:r>
              <a:rPr lang="en-US" smtClean="0"/>
              <a:t>	Chronic - 1 tablet 3 times daily</a:t>
            </a:r>
          </a:p>
          <a:p>
            <a:pPr>
              <a:spcBef>
                <a:spcPts val="1200"/>
              </a:spcBef>
              <a:spcAft>
                <a:spcPts val="1200"/>
              </a:spcAft>
              <a:buFontTx/>
              <a:buNone/>
            </a:pPr>
            <a:endParaRPr lang="en-US" smtClean="0"/>
          </a:p>
          <a:p>
            <a:pPr>
              <a:spcBef>
                <a:spcPct val="0"/>
              </a:spcBef>
              <a:buFontTx/>
              <a:buNone/>
            </a:pPr>
            <a:endParaRPr lang="en-US" smtClean="0"/>
          </a:p>
        </p:txBody>
      </p:sp>
      <p:sp>
        <p:nvSpPr>
          <p:cNvPr id="6" name="Slide Number Placeholder 5"/>
          <p:cNvSpPr>
            <a:spLocks noGrp="1"/>
          </p:cNvSpPr>
          <p:nvPr>
            <p:ph type="sldNum" sz="quarter" idx="12"/>
          </p:nvPr>
        </p:nvSpPr>
        <p:spPr/>
        <p:txBody>
          <a:bodyPr/>
          <a:lstStyle/>
          <a:p>
            <a:pPr>
              <a:defRPr/>
            </a:pPr>
            <a:fld id="{E3478000-65DB-4F1A-8613-9FABD7E103AB}" type="slidenum">
              <a:rPr lang="en-US"/>
              <a:pPr>
                <a:defRPr/>
              </a:pPr>
              <a:t>25</a:t>
            </a:fld>
            <a:endParaRPr lang="en-US"/>
          </a:p>
        </p:txBody>
      </p:sp>
      <p:pic>
        <p:nvPicPr>
          <p:cNvPr id="30725" name="Picture 6"/>
          <p:cNvPicPr>
            <a:picLocks noChangeAspect="1" noChangeArrowheads="1"/>
          </p:cNvPicPr>
          <p:nvPr/>
        </p:nvPicPr>
        <p:blipFill>
          <a:blip r:embed="rId2" cstate="print"/>
          <a:srcRect/>
          <a:stretch>
            <a:fillRect/>
          </a:stretch>
        </p:blipFill>
        <p:spPr bwMode="auto">
          <a:xfrm>
            <a:off x="6588125" y="2205038"/>
            <a:ext cx="2360613" cy="424815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274638"/>
            <a:ext cx="8642350" cy="939800"/>
          </a:xfrm>
        </p:spPr>
        <p:txBody>
          <a:bodyPr/>
          <a:lstStyle/>
          <a:p>
            <a:r>
              <a:rPr lang="en-US" smtClean="0"/>
              <a:t>Core Support for Allergic Rhinitis</a:t>
            </a:r>
            <a:endParaRPr lang="en-AU" smtClean="0"/>
          </a:p>
        </p:txBody>
      </p:sp>
      <p:sp>
        <p:nvSpPr>
          <p:cNvPr id="31747" name="Rectangle 3"/>
          <p:cNvSpPr>
            <a:spLocks noGrp="1" noChangeArrowheads="1"/>
          </p:cNvSpPr>
          <p:nvPr>
            <p:ph idx="1"/>
          </p:nvPr>
        </p:nvSpPr>
        <p:spPr>
          <a:xfrm>
            <a:off x="250825" y="1412875"/>
            <a:ext cx="8642350" cy="4895850"/>
          </a:xfrm>
        </p:spPr>
        <p:txBody>
          <a:bodyPr/>
          <a:lstStyle/>
          <a:p>
            <a:pPr>
              <a:spcBef>
                <a:spcPts val="1200"/>
              </a:spcBef>
              <a:spcAft>
                <a:spcPts val="600"/>
              </a:spcAft>
              <a:buFont typeface="Wingdings" pitchFamily="2" charset="2"/>
              <a:buNone/>
            </a:pPr>
            <a:r>
              <a:rPr lang="en-US" b="1" smtClean="0"/>
              <a:t>Echinacea Premium </a:t>
            </a:r>
            <a:r>
              <a:rPr lang="en-US" smtClean="0"/>
              <a:t>tablets</a:t>
            </a:r>
          </a:p>
          <a:p>
            <a:pPr>
              <a:spcBef>
                <a:spcPts val="600"/>
              </a:spcBef>
            </a:pPr>
            <a:r>
              <a:rPr lang="en-US" smtClean="0"/>
              <a:t>Immune modulating</a:t>
            </a:r>
          </a:p>
          <a:p>
            <a:pPr>
              <a:spcBef>
                <a:spcPts val="600"/>
              </a:spcBef>
            </a:pPr>
            <a:r>
              <a:rPr lang="en-US" smtClean="0"/>
              <a:t>Anti-inflammatory</a:t>
            </a:r>
          </a:p>
          <a:p>
            <a:pPr>
              <a:spcBef>
                <a:spcPts val="600"/>
              </a:spcBef>
            </a:pPr>
            <a:r>
              <a:rPr lang="en-US" smtClean="0"/>
              <a:t>Depurative</a:t>
            </a:r>
          </a:p>
          <a:p>
            <a:pPr>
              <a:spcBef>
                <a:spcPts val="600"/>
              </a:spcBef>
            </a:pPr>
            <a:r>
              <a:rPr lang="en-US" smtClean="0"/>
              <a:t>Lymphatic</a:t>
            </a:r>
          </a:p>
          <a:p>
            <a:pPr>
              <a:spcBef>
                <a:spcPts val="600"/>
              </a:spcBef>
            </a:pPr>
            <a:endParaRPr lang="en-US" smtClean="0"/>
          </a:p>
          <a:p>
            <a:pPr>
              <a:spcBef>
                <a:spcPts val="1200"/>
              </a:spcBef>
              <a:spcAft>
                <a:spcPts val="600"/>
              </a:spcAft>
            </a:pPr>
            <a:endParaRPr lang="en-US" smtClean="0"/>
          </a:p>
          <a:p>
            <a:pPr>
              <a:spcBef>
                <a:spcPts val="1200"/>
              </a:spcBef>
              <a:spcAft>
                <a:spcPts val="600"/>
              </a:spcAft>
            </a:pPr>
            <a:endParaRPr lang="en-US" smtClean="0"/>
          </a:p>
          <a:p>
            <a:pPr>
              <a:spcBef>
                <a:spcPct val="0"/>
              </a:spcBef>
              <a:buFontTx/>
              <a:buNone/>
            </a:pPr>
            <a:r>
              <a:rPr lang="en-US" smtClean="0"/>
              <a:t>	Acute: 2 tablets 3 to 4 times daily</a:t>
            </a:r>
          </a:p>
          <a:p>
            <a:pPr>
              <a:spcBef>
                <a:spcPct val="0"/>
              </a:spcBef>
              <a:buFontTx/>
              <a:buNone/>
            </a:pPr>
            <a:r>
              <a:rPr lang="en-US" smtClean="0"/>
              <a:t>	Chronic: 1 tablet 2 to 3 times daily</a:t>
            </a:r>
          </a:p>
          <a:p>
            <a:pPr>
              <a:spcBef>
                <a:spcPct val="0"/>
              </a:spcBef>
              <a:buFontTx/>
              <a:buNone/>
            </a:pPr>
            <a:endParaRPr lang="en-US" smtClean="0"/>
          </a:p>
          <a:p>
            <a:pPr>
              <a:spcBef>
                <a:spcPct val="0"/>
              </a:spcBef>
              <a:buFontTx/>
              <a:buNone/>
            </a:pPr>
            <a:endParaRPr lang="en-US" smtClean="0"/>
          </a:p>
        </p:txBody>
      </p:sp>
      <p:sp>
        <p:nvSpPr>
          <p:cNvPr id="6" name="Slide Number Placeholder 5"/>
          <p:cNvSpPr>
            <a:spLocks noGrp="1"/>
          </p:cNvSpPr>
          <p:nvPr>
            <p:ph type="sldNum" sz="quarter" idx="12"/>
          </p:nvPr>
        </p:nvSpPr>
        <p:spPr/>
        <p:txBody>
          <a:bodyPr/>
          <a:lstStyle/>
          <a:p>
            <a:pPr>
              <a:defRPr/>
            </a:pPr>
            <a:fld id="{547955DD-1529-4A2B-B76A-67A9E1AA2DB3}" type="slidenum">
              <a:rPr lang="en-US"/>
              <a:pPr>
                <a:defRPr/>
              </a:pPr>
              <a:t>26</a:t>
            </a:fld>
            <a:endParaRPr lang="en-US"/>
          </a:p>
        </p:txBody>
      </p:sp>
      <p:pic>
        <p:nvPicPr>
          <p:cNvPr id="31749" name="Picture 7" descr="echinaceaM1240 bottle shot"/>
          <p:cNvPicPr>
            <a:picLocks noChangeAspect="1" noChangeArrowheads="1"/>
          </p:cNvPicPr>
          <p:nvPr/>
        </p:nvPicPr>
        <p:blipFill>
          <a:blip r:embed="rId2" cstate="print"/>
          <a:srcRect/>
          <a:stretch>
            <a:fillRect/>
          </a:stretch>
        </p:blipFill>
        <p:spPr bwMode="auto">
          <a:xfrm>
            <a:off x="6156325" y="1874838"/>
            <a:ext cx="3259138" cy="4983162"/>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0" y="274638"/>
            <a:ext cx="9144000" cy="939800"/>
          </a:xfrm>
        </p:spPr>
        <p:txBody>
          <a:bodyPr/>
          <a:lstStyle/>
          <a:p>
            <a:r>
              <a:rPr lang="en-US" smtClean="0"/>
              <a:t>Core Support for</a:t>
            </a:r>
            <a:br>
              <a:rPr lang="en-US" smtClean="0"/>
            </a:br>
            <a:r>
              <a:rPr lang="en-US" smtClean="0"/>
              <a:t>Allergic Sinusitis &amp; Rhinitis</a:t>
            </a:r>
            <a:endParaRPr lang="en-AU" smtClean="0"/>
          </a:p>
        </p:txBody>
      </p:sp>
      <p:sp>
        <p:nvSpPr>
          <p:cNvPr id="32771" name="Rectangle 1027"/>
          <p:cNvSpPr>
            <a:spLocks noGrp="1" noChangeArrowheads="1"/>
          </p:cNvSpPr>
          <p:nvPr>
            <p:ph idx="1"/>
          </p:nvPr>
        </p:nvSpPr>
        <p:spPr>
          <a:xfrm>
            <a:off x="250825" y="1484313"/>
            <a:ext cx="8642350" cy="4968875"/>
          </a:xfrm>
        </p:spPr>
        <p:txBody>
          <a:bodyPr/>
          <a:lstStyle/>
          <a:p>
            <a:pPr>
              <a:spcBef>
                <a:spcPts val="600"/>
              </a:spcBef>
              <a:buFont typeface="Wingdings" pitchFamily="2" charset="2"/>
              <a:buNone/>
            </a:pPr>
            <a:r>
              <a:rPr lang="en-US" b="1" smtClean="0"/>
              <a:t>Euphrasia Complex </a:t>
            </a:r>
            <a:r>
              <a:rPr lang="en-US" smtClean="0"/>
              <a:t>tablets </a:t>
            </a:r>
          </a:p>
          <a:p>
            <a:pPr lvl="1">
              <a:spcBef>
                <a:spcPts val="600"/>
              </a:spcBef>
            </a:pPr>
            <a:r>
              <a:rPr lang="en-US" smtClean="0"/>
              <a:t>Astringent effect on nasal mucosa</a:t>
            </a:r>
          </a:p>
          <a:p>
            <a:pPr lvl="1">
              <a:spcBef>
                <a:spcPts val="600"/>
              </a:spcBef>
            </a:pPr>
            <a:r>
              <a:rPr lang="en-US" smtClean="0"/>
              <a:t>Antiallergic</a:t>
            </a:r>
          </a:p>
          <a:p>
            <a:pPr lvl="1">
              <a:spcBef>
                <a:spcPts val="600"/>
              </a:spcBef>
            </a:pPr>
            <a:r>
              <a:rPr lang="en-US" smtClean="0"/>
              <a:t>Immune modulating</a:t>
            </a:r>
          </a:p>
          <a:p>
            <a:pPr lvl="1">
              <a:spcBef>
                <a:spcPts val="600"/>
              </a:spcBef>
            </a:pPr>
            <a:r>
              <a:rPr lang="en-US" smtClean="0"/>
              <a:t>Mucous membrane</a:t>
            </a:r>
            <a:br>
              <a:rPr lang="en-US" smtClean="0"/>
            </a:br>
            <a:r>
              <a:rPr lang="en-US" smtClean="0"/>
              <a:t>trophorestorative</a:t>
            </a:r>
          </a:p>
          <a:p>
            <a:pPr lvl="1">
              <a:spcBef>
                <a:spcPts val="600"/>
              </a:spcBef>
            </a:pPr>
            <a:r>
              <a:rPr lang="en-US" smtClean="0"/>
              <a:t>Anticatarrhal</a:t>
            </a:r>
          </a:p>
          <a:p>
            <a:pPr lvl="1">
              <a:spcBef>
                <a:spcPts val="600"/>
              </a:spcBef>
            </a:pPr>
            <a:r>
              <a:rPr lang="en-US" smtClean="0"/>
              <a:t>Antibacterial</a:t>
            </a:r>
          </a:p>
          <a:p>
            <a:pPr>
              <a:spcBef>
                <a:spcPts val="600"/>
              </a:spcBef>
              <a:buFontTx/>
              <a:buNone/>
            </a:pPr>
            <a:r>
              <a:rPr lang="en-US" smtClean="0"/>
              <a:t>	Acute: 1-2 tablets 3 times daily </a:t>
            </a:r>
          </a:p>
          <a:p>
            <a:pPr>
              <a:spcBef>
                <a:spcPts val="600"/>
              </a:spcBef>
              <a:buFontTx/>
              <a:buNone/>
            </a:pPr>
            <a:r>
              <a:rPr lang="en-US" smtClean="0"/>
              <a:t>	Chronic: 1 tablet 3 times daily</a:t>
            </a:r>
            <a:endParaRPr lang="en-AU" smtClean="0"/>
          </a:p>
        </p:txBody>
      </p:sp>
      <p:sp>
        <p:nvSpPr>
          <p:cNvPr id="6" name="Slide Number Placeholder 5"/>
          <p:cNvSpPr>
            <a:spLocks noGrp="1"/>
          </p:cNvSpPr>
          <p:nvPr>
            <p:ph type="sldNum" sz="quarter" idx="12"/>
          </p:nvPr>
        </p:nvSpPr>
        <p:spPr/>
        <p:txBody>
          <a:bodyPr/>
          <a:lstStyle/>
          <a:p>
            <a:pPr>
              <a:defRPr/>
            </a:pPr>
            <a:fld id="{88C4E90C-D406-408B-A989-4E583E8DB93D}" type="slidenum">
              <a:rPr lang="en-US"/>
              <a:pPr>
                <a:defRPr/>
              </a:pPr>
              <a:t>27</a:t>
            </a:fld>
            <a:endParaRPr lang="en-US"/>
          </a:p>
        </p:txBody>
      </p:sp>
      <p:pic>
        <p:nvPicPr>
          <p:cNvPr id="32773" name="Picture 3"/>
          <p:cNvPicPr>
            <a:picLocks noChangeAspect="1" noChangeArrowheads="1"/>
          </p:cNvPicPr>
          <p:nvPr/>
        </p:nvPicPr>
        <p:blipFill>
          <a:blip r:embed="rId2" cstate="print"/>
          <a:srcRect/>
          <a:stretch>
            <a:fillRect/>
          </a:stretch>
        </p:blipFill>
        <p:spPr bwMode="auto">
          <a:xfrm>
            <a:off x="6443663" y="2298700"/>
            <a:ext cx="2236787" cy="4056063"/>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274638"/>
            <a:ext cx="8642350" cy="939800"/>
          </a:xfrm>
        </p:spPr>
        <p:txBody>
          <a:bodyPr/>
          <a:lstStyle/>
          <a:p>
            <a:r>
              <a:rPr lang="en-US" smtClean="0"/>
              <a:t>Core Support for Asthma</a:t>
            </a:r>
            <a:endParaRPr lang="en-AU" smtClean="0"/>
          </a:p>
        </p:txBody>
      </p:sp>
      <p:sp>
        <p:nvSpPr>
          <p:cNvPr id="33795" name="Rectangle 3"/>
          <p:cNvSpPr>
            <a:spLocks noGrp="1" noChangeArrowheads="1"/>
          </p:cNvSpPr>
          <p:nvPr>
            <p:ph idx="1"/>
          </p:nvPr>
        </p:nvSpPr>
        <p:spPr>
          <a:xfrm>
            <a:off x="250825" y="1412875"/>
            <a:ext cx="7058025" cy="5445125"/>
          </a:xfrm>
        </p:spPr>
        <p:txBody>
          <a:bodyPr/>
          <a:lstStyle/>
          <a:p>
            <a:pPr>
              <a:buFont typeface="Wingdings" pitchFamily="2" charset="2"/>
              <a:buNone/>
            </a:pPr>
            <a:r>
              <a:rPr lang="en-US" b="1" smtClean="0"/>
              <a:t>PulmaCo</a:t>
            </a:r>
            <a:r>
              <a:rPr lang="en-US" smtClean="0"/>
              <a:t> tablets </a:t>
            </a:r>
          </a:p>
          <a:p>
            <a:pPr lvl="1"/>
            <a:r>
              <a:rPr lang="en-US" smtClean="0"/>
              <a:t>Antispasmodic</a:t>
            </a:r>
          </a:p>
          <a:p>
            <a:pPr lvl="1"/>
            <a:r>
              <a:rPr lang="en-US" smtClean="0"/>
              <a:t>Bronchodilating activity</a:t>
            </a:r>
          </a:p>
          <a:p>
            <a:pPr lvl="1"/>
            <a:r>
              <a:rPr lang="en-US" smtClean="0"/>
              <a:t>Expectorant activity</a:t>
            </a:r>
          </a:p>
          <a:p>
            <a:pPr lvl="1"/>
            <a:r>
              <a:rPr lang="en-US" smtClean="0"/>
              <a:t>Antiallergic</a:t>
            </a:r>
          </a:p>
          <a:p>
            <a:pPr lvl="1"/>
            <a:r>
              <a:rPr lang="en-US" smtClean="0"/>
              <a:t>Anti-inflammatory</a:t>
            </a:r>
          </a:p>
          <a:p>
            <a:pPr lvl="1"/>
            <a:r>
              <a:rPr lang="en-US" smtClean="0"/>
              <a:t>Antioxidant</a:t>
            </a:r>
          </a:p>
          <a:p>
            <a:pPr lvl="1"/>
            <a:r>
              <a:rPr lang="en-US" smtClean="0"/>
              <a:t>Anti PAF</a:t>
            </a:r>
          </a:p>
          <a:p>
            <a:pPr lvl="1">
              <a:buFont typeface="Wingdings" pitchFamily="2" charset="2"/>
              <a:buNone/>
            </a:pPr>
            <a:endParaRPr lang="en-US" smtClean="0"/>
          </a:p>
          <a:p>
            <a:pPr>
              <a:spcBef>
                <a:spcPct val="0"/>
              </a:spcBef>
              <a:buFont typeface="Wingdings" pitchFamily="2" charset="2"/>
              <a:buNone/>
            </a:pPr>
            <a:r>
              <a:rPr lang="en-US" smtClean="0"/>
              <a:t>	1 tablet 3 times daily</a:t>
            </a:r>
          </a:p>
        </p:txBody>
      </p:sp>
      <p:sp>
        <p:nvSpPr>
          <p:cNvPr id="6" name="Slide Number Placeholder 5"/>
          <p:cNvSpPr>
            <a:spLocks noGrp="1"/>
          </p:cNvSpPr>
          <p:nvPr>
            <p:ph type="sldNum" sz="quarter" idx="12"/>
          </p:nvPr>
        </p:nvSpPr>
        <p:spPr/>
        <p:txBody>
          <a:bodyPr/>
          <a:lstStyle/>
          <a:p>
            <a:pPr>
              <a:defRPr/>
            </a:pPr>
            <a:fld id="{775DC59A-1881-4D86-8FDB-4C0585BFE253}" type="slidenum">
              <a:rPr lang="en-US"/>
              <a:pPr>
                <a:defRPr/>
              </a:pPr>
              <a:t>28</a:t>
            </a:fld>
            <a:endParaRPr lang="en-US"/>
          </a:p>
        </p:txBody>
      </p:sp>
      <p:pic>
        <p:nvPicPr>
          <p:cNvPr id="33797" name="Picture 5" descr="PulmaCo_Bottle"/>
          <p:cNvPicPr>
            <a:picLocks noChangeAspect="1" noChangeArrowheads="1"/>
          </p:cNvPicPr>
          <p:nvPr/>
        </p:nvPicPr>
        <p:blipFill>
          <a:blip r:embed="rId2" cstate="print"/>
          <a:srcRect/>
          <a:stretch>
            <a:fillRect/>
          </a:stretch>
        </p:blipFill>
        <p:spPr bwMode="auto">
          <a:xfrm>
            <a:off x="5651500" y="1438275"/>
            <a:ext cx="3492500" cy="5253038"/>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0825" y="152400"/>
            <a:ext cx="8642350" cy="1143000"/>
          </a:xfrm>
        </p:spPr>
        <p:txBody>
          <a:bodyPr/>
          <a:lstStyle/>
          <a:p>
            <a:r>
              <a:rPr lang="en-US" smtClean="0"/>
              <a:t>Additional Support</a:t>
            </a:r>
            <a:endParaRPr lang="en-AU" smtClean="0"/>
          </a:p>
        </p:txBody>
      </p:sp>
      <p:sp>
        <p:nvSpPr>
          <p:cNvPr id="34819" name="Rectangle 3"/>
          <p:cNvSpPr>
            <a:spLocks noGrp="1" noChangeArrowheads="1"/>
          </p:cNvSpPr>
          <p:nvPr>
            <p:ph idx="1"/>
          </p:nvPr>
        </p:nvSpPr>
        <p:spPr>
          <a:xfrm>
            <a:off x="250825" y="1412875"/>
            <a:ext cx="8642350" cy="4865688"/>
          </a:xfrm>
        </p:spPr>
        <p:txBody>
          <a:bodyPr/>
          <a:lstStyle/>
          <a:p>
            <a:pPr>
              <a:buFontTx/>
              <a:buNone/>
            </a:pPr>
            <a:r>
              <a:rPr lang="en-US" b="1" smtClean="0"/>
              <a:t>Additional support:</a:t>
            </a:r>
          </a:p>
          <a:p>
            <a:pPr>
              <a:spcBef>
                <a:spcPts val="600"/>
              </a:spcBef>
            </a:pPr>
            <a:r>
              <a:rPr lang="en-US" b="1" smtClean="0"/>
              <a:t>Rehmannia Complex </a:t>
            </a:r>
            <a:r>
              <a:rPr lang="en-US" smtClean="0"/>
              <a:t>tablets to provide anti-inflammatory and immune suppressant activity:</a:t>
            </a:r>
            <a:br>
              <a:rPr lang="en-US" smtClean="0"/>
            </a:br>
            <a:r>
              <a:rPr lang="en-US" smtClean="0"/>
              <a:t>1 tablet 3 times daily </a:t>
            </a:r>
          </a:p>
          <a:p>
            <a:r>
              <a:rPr lang="en-US" b="1" smtClean="0"/>
              <a:t>Andrographis Complex </a:t>
            </a:r>
            <a:r>
              <a:rPr lang="en-US" smtClean="0"/>
              <a:t>tablets to enhance immunity in cases of co-existing or recurrent infection:</a:t>
            </a:r>
          </a:p>
          <a:p>
            <a:pPr>
              <a:spcBef>
                <a:spcPct val="0"/>
              </a:spcBef>
              <a:buFontTx/>
              <a:buNone/>
            </a:pPr>
            <a:r>
              <a:rPr lang="en-US" smtClean="0"/>
              <a:t>	Acute – 2 tablets 3 to 4 times daily</a:t>
            </a:r>
          </a:p>
          <a:p>
            <a:pPr>
              <a:spcBef>
                <a:spcPct val="0"/>
              </a:spcBef>
              <a:buFontTx/>
              <a:buNone/>
            </a:pPr>
            <a:r>
              <a:rPr lang="en-US" smtClean="0"/>
              <a:t>	Chronic – 1 tablet 2 to 3 times daily</a:t>
            </a:r>
          </a:p>
          <a:p>
            <a:pPr>
              <a:spcBef>
                <a:spcPts val="600"/>
              </a:spcBef>
            </a:pPr>
            <a:r>
              <a:rPr lang="en-US" b="1" smtClean="0"/>
              <a:t>Golden Seal </a:t>
            </a:r>
            <a:r>
              <a:rPr lang="en-US" smtClean="0"/>
              <a:t>tablets for mucous membrane trophorestorative, anticatarrhal, anti-inflammatory, and antimicrobial activity: 1 tablet 2 to 3 times daily</a:t>
            </a:r>
          </a:p>
          <a:p>
            <a:pPr>
              <a:spcBef>
                <a:spcPts val="600"/>
              </a:spcBef>
              <a:buFont typeface="Wingdings" pitchFamily="2" charset="2"/>
              <a:buNone/>
            </a:pPr>
            <a:endParaRPr lang="en-US" smtClean="0"/>
          </a:p>
          <a:p>
            <a:pPr>
              <a:buFontTx/>
              <a:buNone/>
            </a:pPr>
            <a:r>
              <a:rPr lang="en-US" smtClean="0"/>
              <a:t>	 </a:t>
            </a:r>
            <a:endParaRPr lang="en-AU" smtClean="0"/>
          </a:p>
        </p:txBody>
      </p:sp>
      <p:sp>
        <p:nvSpPr>
          <p:cNvPr id="6" name="Slide Number Placeholder 5"/>
          <p:cNvSpPr>
            <a:spLocks noGrp="1"/>
          </p:cNvSpPr>
          <p:nvPr>
            <p:ph type="sldNum" sz="quarter" idx="12"/>
          </p:nvPr>
        </p:nvSpPr>
        <p:spPr/>
        <p:txBody>
          <a:bodyPr/>
          <a:lstStyle/>
          <a:p>
            <a:pPr>
              <a:defRPr/>
            </a:pPr>
            <a:fld id="{061137A5-2FC2-4ABD-8F63-39996EBE26B2}" type="slidenum">
              <a:rPr lang="en-US"/>
              <a:pPr>
                <a:defRPr/>
              </a:pPr>
              <a:t>29</a:t>
            </a:fld>
            <a:endParaRPr lang="en-US"/>
          </a:p>
        </p:txBody>
      </p:sp>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250825" y="274638"/>
            <a:ext cx="8642350" cy="939800"/>
          </a:xfrm>
        </p:spPr>
        <p:txBody>
          <a:bodyPr/>
          <a:lstStyle/>
          <a:p>
            <a:r>
              <a:rPr lang="en-US" smtClean="0"/>
              <a:t>Allergies</a:t>
            </a:r>
            <a:endParaRPr lang="en-AU" smtClean="0"/>
          </a:p>
        </p:txBody>
      </p:sp>
      <p:sp>
        <p:nvSpPr>
          <p:cNvPr id="551939" name="Rectangle 1027"/>
          <p:cNvSpPr>
            <a:spLocks noGrp="1" noChangeArrowheads="1"/>
          </p:cNvSpPr>
          <p:nvPr>
            <p:ph idx="1"/>
          </p:nvPr>
        </p:nvSpPr>
        <p:spPr>
          <a:xfrm>
            <a:off x="250825" y="1412875"/>
            <a:ext cx="7777163" cy="5445125"/>
          </a:xfrm>
        </p:spPr>
        <p:txBody>
          <a:bodyPr/>
          <a:lstStyle/>
          <a:p>
            <a:pPr marL="342000" indent="-342000">
              <a:defRPr/>
            </a:pPr>
            <a:r>
              <a:rPr lang="en-US" dirty="0"/>
              <a:t>Allergies have a profound effect on </a:t>
            </a:r>
            <a:r>
              <a:rPr lang="en-US" dirty="0" smtClean="0"/>
              <a:t>health</a:t>
            </a:r>
            <a:br>
              <a:rPr lang="en-US" dirty="0" smtClean="0"/>
            </a:br>
            <a:r>
              <a:rPr lang="en-US" dirty="0" smtClean="0"/>
              <a:t>and quality of </a:t>
            </a:r>
            <a:r>
              <a:rPr lang="en-US" dirty="0"/>
              <a:t>life as well as a </a:t>
            </a:r>
            <a:r>
              <a:rPr lang="en-US" dirty="0" smtClean="0"/>
              <a:t>high</a:t>
            </a:r>
            <a:br>
              <a:rPr lang="en-US" dirty="0" smtClean="0"/>
            </a:br>
            <a:r>
              <a:rPr lang="en-US" dirty="0" smtClean="0"/>
              <a:t>economic </a:t>
            </a:r>
            <a:r>
              <a:rPr lang="en-US" dirty="0"/>
              <a:t>cost</a:t>
            </a:r>
          </a:p>
          <a:p>
            <a:pPr marL="342000" indent="-342000">
              <a:defRPr/>
            </a:pPr>
            <a:r>
              <a:rPr lang="en-AU" dirty="0" smtClean="0"/>
              <a:t>Inappropriate immune responses to environmental proteins</a:t>
            </a:r>
          </a:p>
          <a:p>
            <a:pPr marL="342000" indent="-342000">
              <a:defRPr/>
            </a:pPr>
            <a:r>
              <a:rPr lang="en-AU" dirty="0" smtClean="0"/>
              <a:t>Defining feature of allergic disorders is</a:t>
            </a:r>
            <a:br>
              <a:rPr lang="en-AU" dirty="0" smtClean="0"/>
            </a:br>
            <a:r>
              <a:rPr lang="en-AU" dirty="0" smtClean="0"/>
              <a:t>their association with aberrant levels of immunoglobulin E (</a:t>
            </a:r>
            <a:r>
              <a:rPr lang="en-AU" dirty="0" err="1" smtClean="0"/>
              <a:t>IgE</a:t>
            </a:r>
            <a:r>
              <a:rPr lang="en-AU" dirty="0" smtClean="0"/>
              <a:t>)</a:t>
            </a:r>
            <a:endParaRPr lang="en-US" dirty="0"/>
          </a:p>
          <a:p>
            <a:pPr marL="533400" indent="-533400">
              <a:buFont typeface="Wingdings" pitchFamily="2" charset="2"/>
              <a:buNone/>
              <a:defRPr/>
            </a:pPr>
            <a:endParaRPr lang="en-US" sz="1600" dirty="0"/>
          </a:p>
          <a:p>
            <a:pPr marL="342000" indent="-342000">
              <a:buFont typeface="Wingdings" pitchFamily="2" charset="2"/>
              <a:buNone/>
              <a:defRPr/>
            </a:pPr>
            <a:r>
              <a:rPr lang="en-AU" sz="1600" dirty="0" smtClean="0"/>
              <a:t>	</a:t>
            </a:r>
            <a:endParaRPr lang="en-AU" sz="1600" dirty="0"/>
          </a:p>
        </p:txBody>
      </p:sp>
      <p:sp>
        <p:nvSpPr>
          <p:cNvPr id="6" name="Slide Number Placeholder 5"/>
          <p:cNvSpPr>
            <a:spLocks noGrp="1"/>
          </p:cNvSpPr>
          <p:nvPr>
            <p:ph type="sldNum" sz="quarter" idx="12"/>
          </p:nvPr>
        </p:nvSpPr>
        <p:spPr/>
        <p:txBody>
          <a:bodyPr/>
          <a:lstStyle/>
          <a:p>
            <a:pPr>
              <a:defRPr/>
            </a:pPr>
            <a:fld id="{287814CD-F845-4821-84A2-0A5EE0C53727}" type="slidenum">
              <a:rPr lang="en-US"/>
              <a:pPr>
                <a:defRPr/>
              </a:pPr>
              <a:t>3</a:t>
            </a:fld>
            <a:endParaRPr lang="en-US"/>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1939">
                                            <p:txEl>
                                              <p:pRg st="1" end="1"/>
                                            </p:txEl>
                                          </p:spTgt>
                                        </p:tgtEl>
                                        <p:attrNameLst>
                                          <p:attrName>style.visibility</p:attrName>
                                        </p:attrNameLst>
                                      </p:cBhvr>
                                      <p:to>
                                        <p:strVal val="visible"/>
                                      </p:to>
                                    </p:set>
                                    <p:animEffect transition="in" filter="dissolve">
                                      <p:cBhvr>
                                        <p:cTn id="7" dur="500"/>
                                        <p:tgtEl>
                                          <p:spTgt spid="55193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51939">
                                            <p:txEl>
                                              <p:pRg st="2" end="2"/>
                                            </p:txEl>
                                          </p:spTgt>
                                        </p:tgtEl>
                                        <p:attrNameLst>
                                          <p:attrName>style.visibility</p:attrName>
                                        </p:attrNameLst>
                                      </p:cBhvr>
                                      <p:to>
                                        <p:strVal val="visible"/>
                                      </p:to>
                                    </p:set>
                                    <p:animEffect transition="in" filter="dissolve">
                                      <p:cBhvr>
                                        <p:cTn id="10" dur="500"/>
                                        <p:tgtEl>
                                          <p:spTgt spid="551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250825" y="274638"/>
            <a:ext cx="8642350" cy="939800"/>
          </a:xfrm>
        </p:spPr>
        <p:txBody>
          <a:bodyPr/>
          <a:lstStyle/>
          <a:p>
            <a:r>
              <a:rPr lang="en-US" smtClean="0"/>
              <a:t>Additional Support</a:t>
            </a:r>
            <a:endParaRPr lang="en-AU" smtClean="0"/>
          </a:p>
        </p:txBody>
      </p:sp>
      <p:sp>
        <p:nvSpPr>
          <p:cNvPr id="35843" name="Rectangle 1027"/>
          <p:cNvSpPr>
            <a:spLocks noGrp="1" noChangeArrowheads="1"/>
          </p:cNvSpPr>
          <p:nvPr>
            <p:ph idx="1"/>
          </p:nvPr>
        </p:nvSpPr>
        <p:spPr>
          <a:xfrm>
            <a:off x="250825" y="1412875"/>
            <a:ext cx="8642350" cy="4865688"/>
          </a:xfrm>
        </p:spPr>
        <p:txBody>
          <a:bodyPr/>
          <a:lstStyle/>
          <a:p>
            <a:pPr>
              <a:buFontTx/>
              <a:buNone/>
            </a:pPr>
            <a:r>
              <a:rPr lang="en-US" b="1" smtClean="0"/>
              <a:t>Additional support:</a:t>
            </a:r>
          </a:p>
          <a:p>
            <a:r>
              <a:rPr lang="en-US" b="1" smtClean="0"/>
              <a:t>Boswellia Complex </a:t>
            </a:r>
            <a:r>
              <a:rPr lang="en-US" smtClean="0"/>
              <a:t>tablets for anti-inflammatory and antioxidant activity: 1 tablet 3 times daily</a:t>
            </a:r>
          </a:p>
          <a:p>
            <a:r>
              <a:rPr lang="en-AU" b="1" smtClean="0"/>
              <a:t>DiGest</a:t>
            </a:r>
            <a:r>
              <a:rPr lang="en-AU" smtClean="0"/>
              <a:t> tablets to increase HCl production and improve digestive function: 1 tablet 3 times daily, preferably prior to meals</a:t>
            </a:r>
          </a:p>
          <a:p>
            <a:r>
              <a:rPr lang="en-US" b="1" smtClean="0"/>
              <a:t>Vitanox</a:t>
            </a:r>
            <a:r>
              <a:rPr lang="en-US" smtClean="0"/>
              <a:t> tablets, where significant antioxidant activity is required: 1 tablet 1-2 times daily</a:t>
            </a:r>
          </a:p>
          <a:p>
            <a:endParaRPr lang="en-US" smtClean="0"/>
          </a:p>
          <a:p>
            <a:endParaRPr lang="en-US" smtClean="0"/>
          </a:p>
          <a:p>
            <a:endParaRPr lang="en-US" smtClean="0"/>
          </a:p>
        </p:txBody>
      </p:sp>
      <p:sp>
        <p:nvSpPr>
          <p:cNvPr id="6" name="Slide Number Placeholder 5"/>
          <p:cNvSpPr>
            <a:spLocks noGrp="1"/>
          </p:cNvSpPr>
          <p:nvPr>
            <p:ph type="sldNum" sz="quarter" idx="12"/>
          </p:nvPr>
        </p:nvSpPr>
        <p:spPr/>
        <p:txBody>
          <a:bodyPr/>
          <a:lstStyle/>
          <a:p>
            <a:pPr>
              <a:defRPr/>
            </a:pPr>
            <a:fld id="{A2D22862-FACE-499B-8F64-421F9AB3DF00}" type="slidenum">
              <a:rPr lang="en-US"/>
              <a:pPr>
                <a:defRPr/>
              </a:pPr>
              <a:t>30</a:t>
            </a:fld>
            <a:endParaRPr lang="en-US"/>
          </a:p>
        </p:txBody>
      </p:sp>
    </p:spTree>
  </p:cSld>
  <p:clrMapOvr>
    <a:masterClrMapping/>
  </p:clrMapOvr>
  <p:transition spd="med">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50825" y="274638"/>
            <a:ext cx="8642350" cy="939800"/>
          </a:xfrm>
        </p:spPr>
        <p:txBody>
          <a:bodyPr/>
          <a:lstStyle/>
          <a:p>
            <a:r>
              <a:rPr lang="en-US" smtClean="0"/>
              <a:t>Additional Stress Support</a:t>
            </a:r>
            <a:endParaRPr lang="en-AU" smtClean="0"/>
          </a:p>
        </p:txBody>
      </p:sp>
      <p:sp>
        <p:nvSpPr>
          <p:cNvPr id="36867" name="Rectangle 1027"/>
          <p:cNvSpPr>
            <a:spLocks noGrp="1" noChangeArrowheads="1"/>
          </p:cNvSpPr>
          <p:nvPr>
            <p:ph idx="1"/>
          </p:nvPr>
        </p:nvSpPr>
        <p:spPr>
          <a:xfrm>
            <a:off x="250825" y="1412875"/>
            <a:ext cx="8713788" cy="5445125"/>
          </a:xfrm>
        </p:spPr>
        <p:txBody>
          <a:bodyPr/>
          <a:lstStyle/>
          <a:p>
            <a:r>
              <a:rPr lang="en-US" b="1" smtClean="0"/>
              <a:t>Adrenal Complex </a:t>
            </a:r>
            <a:r>
              <a:rPr lang="en-US" smtClean="0"/>
              <a:t>tablets for adrenal support:</a:t>
            </a:r>
            <a:r>
              <a:rPr lang="en-US" b="1" smtClean="0"/>
              <a:t/>
            </a:r>
            <a:br>
              <a:rPr lang="en-US" b="1" smtClean="0"/>
            </a:br>
            <a:r>
              <a:rPr lang="en-US" smtClean="0"/>
              <a:t> 1 tablet 2 to 3 times daily</a:t>
            </a:r>
            <a:endParaRPr lang="en-US" b="1" smtClean="0"/>
          </a:p>
          <a:p>
            <a:r>
              <a:rPr lang="en-US" b="1" smtClean="0"/>
              <a:t>Rhodiola &amp; Ginseng Complex </a:t>
            </a:r>
            <a:r>
              <a:rPr lang="en-US" smtClean="0"/>
              <a:t>tablets for adaptogenic support:  1 tablet 2 to 4 times daily</a:t>
            </a:r>
          </a:p>
          <a:p>
            <a:r>
              <a:rPr lang="en-US" b="1" smtClean="0"/>
              <a:t>Withania Complex </a:t>
            </a:r>
            <a:r>
              <a:rPr lang="en-US" smtClean="0"/>
              <a:t>tablets for nervous system support and adaptogenic activity: 1 tablet 3 to 4 times daily </a:t>
            </a:r>
          </a:p>
          <a:p>
            <a:r>
              <a:rPr lang="en-US" b="1" smtClean="0"/>
              <a:t>Nevaton</a:t>
            </a:r>
            <a:r>
              <a:rPr lang="en-US" smtClean="0"/>
              <a:t> tablets to reduce the symptoms of stress and/or depression: 1 tablet 3 to 4 times daily</a:t>
            </a:r>
          </a:p>
          <a:p>
            <a:pPr>
              <a:spcBef>
                <a:spcPts val="600"/>
              </a:spcBef>
            </a:pPr>
            <a:endParaRPr lang="en-AU" smtClean="0"/>
          </a:p>
        </p:txBody>
      </p:sp>
      <p:sp>
        <p:nvSpPr>
          <p:cNvPr id="6" name="Slide Number Placeholder 5"/>
          <p:cNvSpPr>
            <a:spLocks noGrp="1"/>
          </p:cNvSpPr>
          <p:nvPr>
            <p:ph type="sldNum" sz="quarter" idx="12"/>
          </p:nvPr>
        </p:nvSpPr>
        <p:spPr/>
        <p:txBody>
          <a:bodyPr/>
          <a:lstStyle/>
          <a:p>
            <a:pPr>
              <a:defRPr/>
            </a:pPr>
            <a:fld id="{66B0D307-A8AE-4B7D-98AC-11187491071B}" type="slidenum">
              <a:rPr lang="en-US"/>
              <a:pPr>
                <a:defRPr/>
              </a:pPr>
              <a:t>31</a:t>
            </a:fld>
            <a:endParaRPr lang="en-US"/>
          </a:p>
        </p:txBody>
      </p:sp>
    </p:spTree>
  </p:cSld>
  <p:clrMapOvr>
    <a:masterClrMapping/>
  </p:clrMapOvr>
  <p:transition spd="med">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250825" y="274638"/>
            <a:ext cx="8642350" cy="939800"/>
          </a:xfrm>
        </p:spPr>
        <p:txBody>
          <a:bodyPr/>
          <a:lstStyle/>
          <a:p>
            <a:pPr eaLnBrk="1" hangingPunct="1"/>
            <a:r>
              <a:rPr lang="en-US" smtClean="0"/>
              <a:t>Herbal Saline Nasal Wash</a:t>
            </a:r>
            <a:endParaRPr lang="en-AU" smtClean="0"/>
          </a:p>
        </p:txBody>
      </p:sp>
      <p:sp>
        <p:nvSpPr>
          <p:cNvPr id="37891" name="Rectangle 1027"/>
          <p:cNvSpPr>
            <a:spLocks noGrp="1" noChangeArrowheads="1"/>
          </p:cNvSpPr>
          <p:nvPr>
            <p:ph idx="1"/>
          </p:nvPr>
        </p:nvSpPr>
        <p:spPr>
          <a:xfrm>
            <a:off x="250825" y="1357313"/>
            <a:ext cx="8642350" cy="5286375"/>
          </a:xfrm>
        </p:spPr>
        <p:txBody>
          <a:bodyPr/>
          <a:lstStyle/>
          <a:p>
            <a:pPr eaLnBrk="1" hangingPunct="1">
              <a:buFontTx/>
              <a:buNone/>
              <a:tabLst>
                <a:tab pos="6996113" algn="r"/>
              </a:tabLst>
            </a:pPr>
            <a:r>
              <a:rPr lang="en-US" smtClean="0"/>
              <a:t>Herbal Nasal Wash</a:t>
            </a:r>
          </a:p>
          <a:p>
            <a:pPr lvl="1" eaLnBrk="1" hangingPunct="1">
              <a:tabLst>
                <a:tab pos="6996113" algn="r"/>
              </a:tabLst>
            </a:pPr>
            <a:r>
              <a:rPr lang="en-US" smtClean="0"/>
              <a:t>Eyebright 1:2	50 mL</a:t>
            </a:r>
          </a:p>
          <a:p>
            <a:pPr lvl="1" eaLnBrk="1" hangingPunct="1">
              <a:tabLst>
                <a:tab pos="6996113" algn="r"/>
              </a:tabLst>
            </a:pPr>
            <a:r>
              <a:rPr lang="en-US" u="sng" smtClean="0"/>
              <a:t>Golden Seal 1:3	50 mL</a:t>
            </a:r>
          </a:p>
          <a:p>
            <a:pPr lvl="1" eaLnBrk="1" hangingPunct="1">
              <a:buFont typeface="Wingdings" pitchFamily="2" charset="2"/>
              <a:buNone/>
              <a:tabLst>
                <a:tab pos="6996113" algn="r"/>
              </a:tabLst>
            </a:pPr>
            <a:r>
              <a:rPr lang="en-US" smtClean="0"/>
              <a:t>	Total	100 mL</a:t>
            </a:r>
          </a:p>
          <a:p>
            <a:pPr eaLnBrk="1" hangingPunct="1">
              <a:tabLst>
                <a:tab pos="6996113" algn="r"/>
              </a:tabLst>
            </a:pPr>
            <a:endParaRPr lang="en-US" smtClean="0"/>
          </a:p>
          <a:p>
            <a:pPr eaLnBrk="1" hangingPunct="1">
              <a:tabLst>
                <a:tab pos="6996113" algn="r"/>
              </a:tabLst>
            </a:pPr>
            <a:r>
              <a:rPr lang="en-US" smtClean="0"/>
              <a:t>5 mL per cup of saline</a:t>
            </a:r>
          </a:p>
          <a:p>
            <a:pPr eaLnBrk="1" hangingPunct="1">
              <a:tabLst>
                <a:tab pos="6996113" algn="r"/>
              </a:tabLst>
            </a:pPr>
            <a:r>
              <a:rPr lang="en-US" smtClean="0"/>
              <a:t>100 mL is enough for 3 weeks continuous usage</a:t>
            </a:r>
          </a:p>
          <a:p>
            <a:pPr eaLnBrk="1" hangingPunct="1">
              <a:tabLst>
                <a:tab pos="6996113" algn="r"/>
              </a:tabLst>
            </a:pPr>
            <a:r>
              <a:rPr lang="en-US" smtClean="0"/>
              <a:t>Then reassess need for herbs</a:t>
            </a:r>
          </a:p>
        </p:txBody>
      </p:sp>
      <p:sp>
        <p:nvSpPr>
          <p:cNvPr id="22530" name="Slide Number Placeholder 5"/>
          <p:cNvSpPr>
            <a:spLocks noGrp="1"/>
          </p:cNvSpPr>
          <p:nvPr>
            <p:ph type="sldNum" sz="quarter" idx="12"/>
          </p:nvPr>
        </p:nvSpPr>
        <p:spPr/>
        <p:txBody>
          <a:bodyPr/>
          <a:lstStyle/>
          <a:p>
            <a:pPr>
              <a:defRPr/>
            </a:pPr>
            <a:fld id="{EFA9D7A0-E96A-4B41-977E-5B1BD786F974}" type="slidenum">
              <a:rPr lang="en-US"/>
              <a:pPr>
                <a:defRPr/>
              </a:pPr>
              <a:t>32</a:t>
            </a:fld>
            <a:endParaRPr lang="en-US"/>
          </a:p>
        </p:txBody>
      </p:sp>
    </p:spTree>
  </p:cSld>
  <p:clrMapOvr>
    <a:masterClrMapping/>
  </p:clrMapOvr>
  <p:transition spd="med">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74638"/>
            <a:ext cx="7380288" cy="1143000"/>
          </a:xfrm>
        </p:spPr>
        <p:txBody>
          <a:bodyPr/>
          <a:lstStyle/>
          <a:p>
            <a:pPr eaLnBrk="1" hangingPunct="1"/>
            <a:r>
              <a:rPr lang="en-US" smtClean="0"/>
              <a:t>Herbal Nasal Spray</a:t>
            </a:r>
            <a:endParaRPr lang="en-AU" smtClean="0"/>
          </a:p>
        </p:txBody>
      </p:sp>
      <p:sp>
        <p:nvSpPr>
          <p:cNvPr id="38915" name="Rectangle 3"/>
          <p:cNvSpPr>
            <a:spLocks noGrp="1" noChangeArrowheads="1"/>
          </p:cNvSpPr>
          <p:nvPr>
            <p:ph idx="1"/>
          </p:nvPr>
        </p:nvSpPr>
        <p:spPr>
          <a:xfrm>
            <a:off x="250825" y="1412875"/>
            <a:ext cx="6842125" cy="5040313"/>
          </a:xfrm>
        </p:spPr>
        <p:txBody>
          <a:bodyPr/>
          <a:lstStyle/>
          <a:p>
            <a:pPr eaLnBrk="1" hangingPunct="1"/>
            <a:r>
              <a:rPr lang="en-US" smtClean="0"/>
              <a:t>Buy a saline nasal spray from the pharmacy</a:t>
            </a:r>
          </a:p>
          <a:p>
            <a:pPr eaLnBrk="1" hangingPunct="1"/>
            <a:r>
              <a:rPr lang="en-US" smtClean="0"/>
              <a:t>Remove approx 25% of the saline solution</a:t>
            </a:r>
          </a:p>
          <a:p>
            <a:pPr eaLnBrk="1" hangingPunct="1"/>
            <a:r>
              <a:rPr lang="en-US" smtClean="0"/>
              <a:t>Refill the bottle with the ‘nasal spray’ herbal formula</a:t>
            </a:r>
          </a:p>
          <a:p>
            <a:pPr eaLnBrk="1" hangingPunct="1"/>
            <a:r>
              <a:rPr lang="en-US" smtClean="0"/>
              <a:t>The herbs in the formula will vary depending on the symptoms and underlying causes but a typical effective formula is as follows  	</a:t>
            </a:r>
            <a:endParaRPr lang="en-AU" smtClean="0"/>
          </a:p>
        </p:txBody>
      </p:sp>
      <p:sp>
        <p:nvSpPr>
          <p:cNvPr id="23554" name="Slide Number Placeholder 5"/>
          <p:cNvSpPr>
            <a:spLocks noGrp="1"/>
          </p:cNvSpPr>
          <p:nvPr>
            <p:ph type="sldNum" sz="quarter" idx="12"/>
          </p:nvPr>
        </p:nvSpPr>
        <p:spPr/>
        <p:txBody>
          <a:bodyPr/>
          <a:lstStyle/>
          <a:p>
            <a:pPr>
              <a:defRPr/>
            </a:pPr>
            <a:fld id="{9205EA6C-D678-47F0-983E-B8B38221BEFE}" type="slidenum">
              <a:rPr lang="en-US"/>
              <a:pPr>
                <a:defRPr/>
              </a:pPr>
              <a:t>33</a:t>
            </a:fld>
            <a:endParaRPr lang="en-US"/>
          </a:p>
        </p:txBody>
      </p:sp>
      <p:pic>
        <p:nvPicPr>
          <p:cNvPr id="38917" name="Picture 6"/>
          <p:cNvPicPr>
            <a:picLocks noChangeAspect="1" noChangeArrowheads="1"/>
          </p:cNvPicPr>
          <p:nvPr/>
        </p:nvPicPr>
        <p:blipFill>
          <a:blip r:embed="rId2" cstate="print"/>
          <a:srcRect l="78352"/>
          <a:stretch>
            <a:fillRect/>
          </a:stretch>
        </p:blipFill>
        <p:spPr bwMode="auto">
          <a:xfrm>
            <a:off x="7092950" y="-458788"/>
            <a:ext cx="2317750" cy="7669213"/>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250825" y="274638"/>
            <a:ext cx="8642350" cy="939800"/>
          </a:xfrm>
        </p:spPr>
        <p:txBody>
          <a:bodyPr/>
          <a:lstStyle/>
          <a:p>
            <a:pPr eaLnBrk="1" hangingPunct="1"/>
            <a:r>
              <a:rPr lang="en-US" smtClean="0"/>
              <a:t>Herbal Nasal Spray Formula</a:t>
            </a:r>
            <a:endParaRPr lang="en-AU" smtClean="0"/>
          </a:p>
        </p:txBody>
      </p:sp>
      <p:sp>
        <p:nvSpPr>
          <p:cNvPr id="39939" name="Rectangle 1027"/>
          <p:cNvSpPr>
            <a:spLocks noGrp="1" noChangeArrowheads="1"/>
          </p:cNvSpPr>
          <p:nvPr>
            <p:ph idx="1"/>
          </p:nvPr>
        </p:nvSpPr>
        <p:spPr>
          <a:xfrm>
            <a:off x="250825" y="1357313"/>
            <a:ext cx="8642350" cy="5286375"/>
          </a:xfrm>
        </p:spPr>
        <p:txBody>
          <a:bodyPr/>
          <a:lstStyle/>
          <a:p>
            <a:pPr lvl="1" eaLnBrk="1" hangingPunct="1">
              <a:buFont typeface="Wingdings" pitchFamily="2" charset="2"/>
              <a:buNone/>
              <a:tabLst>
                <a:tab pos="6996113" algn="r"/>
              </a:tabLst>
            </a:pPr>
            <a:r>
              <a:rPr lang="en-US" smtClean="0"/>
              <a:t>Eyebright 1:2	20 mL</a:t>
            </a:r>
          </a:p>
          <a:p>
            <a:pPr lvl="1" eaLnBrk="1" hangingPunct="1">
              <a:buFont typeface="Wingdings" pitchFamily="2" charset="2"/>
              <a:buNone/>
              <a:tabLst>
                <a:tab pos="6996113" algn="r"/>
              </a:tabLst>
            </a:pPr>
            <a:r>
              <a:rPr lang="en-US" smtClean="0"/>
              <a:t>Golden Seal 1:3	10 mL</a:t>
            </a:r>
          </a:p>
          <a:p>
            <a:pPr lvl="1" eaLnBrk="1" hangingPunct="1">
              <a:buFont typeface="Wingdings" pitchFamily="2" charset="2"/>
              <a:buNone/>
              <a:tabLst>
                <a:tab pos="6996113" algn="r"/>
              </a:tabLst>
            </a:pPr>
            <a:r>
              <a:rPr lang="en-US" smtClean="0"/>
              <a:t>Calendula 1:2	10 mL</a:t>
            </a:r>
          </a:p>
          <a:p>
            <a:pPr lvl="1" eaLnBrk="1" hangingPunct="1">
              <a:buFont typeface="Wingdings" pitchFamily="2" charset="2"/>
              <a:buNone/>
              <a:tabLst>
                <a:tab pos="6996113" algn="r"/>
              </a:tabLst>
            </a:pPr>
            <a:r>
              <a:rPr lang="en-US" u="sng" smtClean="0"/>
              <a:t>Marshmallow glycetract 1:5	10 mL</a:t>
            </a:r>
          </a:p>
          <a:p>
            <a:pPr lvl="1" eaLnBrk="1" hangingPunct="1">
              <a:buFont typeface="Wingdings" pitchFamily="2" charset="2"/>
              <a:buNone/>
              <a:tabLst>
                <a:tab pos="6996113" algn="r"/>
              </a:tabLst>
            </a:pPr>
            <a:r>
              <a:rPr lang="en-US" smtClean="0"/>
              <a:t>Total 	50 mL</a:t>
            </a:r>
          </a:p>
          <a:p>
            <a:pPr eaLnBrk="1" hangingPunct="1">
              <a:tabLst>
                <a:tab pos="6996113" algn="r"/>
              </a:tabLst>
            </a:pPr>
            <a:r>
              <a:rPr lang="en-US" smtClean="0"/>
              <a:t>I advise patients to use the spray several times daily as required</a:t>
            </a:r>
          </a:p>
          <a:p>
            <a:pPr eaLnBrk="1" hangingPunct="1">
              <a:tabLst>
                <a:tab pos="6996113" algn="r"/>
              </a:tabLst>
            </a:pPr>
            <a:r>
              <a:rPr lang="en-US" smtClean="0"/>
              <a:t>This method of delivering herbs to the affected area is both efficacious and easy for the patient to use, increasing compliance</a:t>
            </a:r>
            <a:endParaRPr lang="en-AU" smtClean="0"/>
          </a:p>
        </p:txBody>
      </p:sp>
      <p:sp>
        <p:nvSpPr>
          <p:cNvPr id="24578" name="Slide Number Placeholder 5"/>
          <p:cNvSpPr>
            <a:spLocks noGrp="1"/>
          </p:cNvSpPr>
          <p:nvPr>
            <p:ph type="sldNum" sz="quarter" idx="12"/>
          </p:nvPr>
        </p:nvSpPr>
        <p:spPr/>
        <p:txBody>
          <a:bodyPr/>
          <a:lstStyle/>
          <a:p>
            <a:pPr>
              <a:defRPr/>
            </a:pPr>
            <a:fld id="{D53BE4F5-E4AB-433A-A365-547056D16C86}" type="slidenum">
              <a:rPr lang="en-US"/>
              <a:pPr>
                <a:defRPr/>
              </a:pPr>
              <a:t>34</a:t>
            </a:fld>
            <a:endParaRPr lang="en-US"/>
          </a:p>
        </p:txBody>
      </p:sp>
    </p:spTree>
  </p:cSld>
  <p:clrMapOvr>
    <a:masterClrMapping/>
  </p:clrMapOvr>
  <p:transition spd="med">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250825" y="274638"/>
            <a:ext cx="8642350" cy="939800"/>
          </a:xfrm>
        </p:spPr>
        <p:txBody>
          <a:bodyPr/>
          <a:lstStyle/>
          <a:p>
            <a:pPr eaLnBrk="1" hangingPunct="1"/>
            <a:r>
              <a:rPr lang="en-US" b="1" smtClean="0"/>
              <a:t>Nutritional </a:t>
            </a:r>
            <a:r>
              <a:rPr lang="en-US" smtClean="0"/>
              <a:t>Support</a:t>
            </a:r>
            <a:endParaRPr lang="en-AU" smtClean="0"/>
          </a:p>
        </p:txBody>
      </p:sp>
      <p:sp>
        <p:nvSpPr>
          <p:cNvPr id="40963" name="Rectangle 1027"/>
          <p:cNvSpPr>
            <a:spLocks noGrp="1" noChangeArrowheads="1"/>
          </p:cNvSpPr>
          <p:nvPr>
            <p:ph idx="1"/>
          </p:nvPr>
        </p:nvSpPr>
        <p:spPr>
          <a:xfrm>
            <a:off x="250825" y="1557338"/>
            <a:ext cx="8642350" cy="4721225"/>
          </a:xfrm>
        </p:spPr>
        <p:txBody>
          <a:bodyPr/>
          <a:lstStyle/>
          <a:p>
            <a:pPr eaLnBrk="1" hangingPunct="1">
              <a:spcBef>
                <a:spcPts val="600"/>
              </a:spcBef>
              <a:buFont typeface="Wingdings" pitchFamily="2" charset="2"/>
              <a:buNone/>
            </a:pPr>
            <a:r>
              <a:rPr lang="en-US" b="1" smtClean="0"/>
              <a:t>Core support: products</a:t>
            </a:r>
            <a:endParaRPr lang="en-US" smtClean="0"/>
          </a:p>
          <a:p>
            <a:pPr eaLnBrk="1" hangingPunct="1">
              <a:spcBef>
                <a:spcPts val="600"/>
              </a:spcBef>
            </a:pPr>
            <a:r>
              <a:rPr lang="en-US" smtClean="0"/>
              <a:t>Allerplex 3 capsules 2 times per day</a:t>
            </a:r>
          </a:p>
          <a:p>
            <a:pPr eaLnBrk="1" hangingPunct="1">
              <a:spcBef>
                <a:spcPts val="600"/>
              </a:spcBef>
            </a:pPr>
            <a:r>
              <a:rPr lang="en-US" smtClean="0"/>
              <a:t>Antronex 3 to 6 tablets per day</a:t>
            </a:r>
          </a:p>
          <a:p>
            <a:pPr eaLnBrk="1" hangingPunct="1">
              <a:spcBef>
                <a:spcPts val="600"/>
              </a:spcBef>
            </a:pPr>
            <a:r>
              <a:rPr lang="en-US" smtClean="0"/>
              <a:t>Immuplex 3 to 6 capsules per day</a:t>
            </a:r>
          </a:p>
          <a:p>
            <a:pPr eaLnBrk="1" hangingPunct="1">
              <a:spcBef>
                <a:spcPts val="600"/>
              </a:spcBef>
            </a:pPr>
            <a:r>
              <a:rPr lang="en-US" smtClean="0"/>
              <a:t>Fen-Gre for its anticatarrhal and mucolytic effects</a:t>
            </a:r>
          </a:p>
          <a:p>
            <a:pPr lvl="1" eaLnBrk="1" hangingPunct="1">
              <a:spcBef>
                <a:spcPts val="600"/>
              </a:spcBef>
            </a:pPr>
            <a:r>
              <a:rPr lang="en-US" smtClean="0"/>
              <a:t>3 capsules 3 times daily</a:t>
            </a:r>
          </a:p>
          <a:p>
            <a:pPr eaLnBrk="1" hangingPunct="1">
              <a:spcBef>
                <a:spcPts val="600"/>
              </a:spcBef>
            </a:pPr>
            <a:r>
              <a:rPr lang="en-US" smtClean="0"/>
              <a:t>Zypan 1 to 2 tablets with each meal</a:t>
            </a:r>
          </a:p>
          <a:p>
            <a:pPr lvl="1" eaLnBrk="1" hangingPunct="1">
              <a:spcBef>
                <a:spcPts val="600"/>
              </a:spcBef>
            </a:pPr>
            <a:endParaRPr lang="en-US" smtClean="0"/>
          </a:p>
          <a:p>
            <a:pPr lvl="1" eaLnBrk="1" hangingPunct="1">
              <a:spcBef>
                <a:spcPts val="600"/>
              </a:spcBef>
              <a:buFont typeface="Wingdings" pitchFamily="2" charset="2"/>
              <a:buNone/>
            </a:pPr>
            <a:endParaRPr lang="en-US" smtClean="0"/>
          </a:p>
          <a:p>
            <a:pPr lvl="1" eaLnBrk="1" hangingPunct="1">
              <a:spcBef>
                <a:spcPts val="600"/>
              </a:spcBef>
            </a:pPr>
            <a:endParaRPr lang="en-US" smtClean="0"/>
          </a:p>
        </p:txBody>
      </p:sp>
      <p:sp>
        <p:nvSpPr>
          <p:cNvPr id="17410" name="Slide Number Placeholder 5"/>
          <p:cNvSpPr>
            <a:spLocks noGrp="1"/>
          </p:cNvSpPr>
          <p:nvPr>
            <p:ph type="sldNum" sz="quarter" idx="12"/>
          </p:nvPr>
        </p:nvSpPr>
        <p:spPr/>
        <p:txBody>
          <a:bodyPr/>
          <a:lstStyle/>
          <a:p>
            <a:pPr>
              <a:defRPr/>
            </a:pPr>
            <a:fld id="{63512D16-32E7-457C-BDC5-D94F3E8FD49C}" type="slidenum">
              <a:rPr lang="en-US"/>
              <a:pPr>
                <a:defRPr/>
              </a:pPr>
              <a:t>35</a:t>
            </a:fld>
            <a:endParaRPr lang="en-US" dirty="0"/>
          </a:p>
        </p:txBody>
      </p:sp>
    </p:spTree>
  </p:cSld>
  <p:clrMapOvr>
    <a:masterClrMapping/>
  </p:clrMapOvr>
  <p:transition spd="med">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250825" y="274638"/>
            <a:ext cx="8642350" cy="939800"/>
          </a:xfrm>
        </p:spPr>
        <p:txBody>
          <a:bodyPr/>
          <a:lstStyle/>
          <a:p>
            <a:pPr eaLnBrk="1" hangingPunct="1"/>
            <a:r>
              <a:rPr lang="en-AU" smtClean="0"/>
              <a:t>Acknowledgements </a:t>
            </a:r>
          </a:p>
        </p:txBody>
      </p:sp>
      <p:sp>
        <p:nvSpPr>
          <p:cNvPr id="41987" name="Content Placeholder 2"/>
          <p:cNvSpPr>
            <a:spLocks noGrp="1"/>
          </p:cNvSpPr>
          <p:nvPr>
            <p:ph idx="1"/>
          </p:nvPr>
        </p:nvSpPr>
        <p:spPr>
          <a:xfrm>
            <a:off x="250825" y="1357313"/>
            <a:ext cx="8642350" cy="5286375"/>
          </a:xfrm>
        </p:spPr>
        <p:txBody>
          <a:bodyPr/>
          <a:lstStyle/>
          <a:p>
            <a:pPr eaLnBrk="1" hangingPunct="1">
              <a:buFont typeface="Wingdings" pitchFamily="2" charset="2"/>
              <a:buNone/>
            </a:pPr>
            <a:r>
              <a:rPr lang="en-AU" smtClean="0"/>
              <a:t>	Special thanks to Associate Professor Kerry Bone and Berris Burgoyne ND for their help with this presentation</a:t>
            </a:r>
          </a:p>
        </p:txBody>
      </p:sp>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274638"/>
            <a:ext cx="8642350" cy="939800"/>
          </a:xfrm>
        </p:spPr>
        <p:txBody>
          <a:bodyPr/>
          <a:lstStyle/>
          <a:p>
            <a:endParaRPr lang="en-AU" smtClean="0"/>
          </a:p>
        </p:txBody>
      </p:sp>
      <p:pic>
        <p:nvPicPr>
          <p:cNvPr id="9219" name="Picture 3"/>
          <p:cNvPicPr>
            <a:picLocks noChangeAspect="1" noChangeArrowheads="1"/>
          </p:cNvPicPr>
          <p:nvPr/>
        </p:nvPicPr>
        <p:blipFill>
          <a:blip r:embed="rId2" cstate="print"/>
          <a:srcRect/>
          <a:stretch>
            <a:fillRect/>
          </a:stretch>
        </p:blipFill>
        <p:spPr bwMode="auto">
          <a:xfrm>
            <a:off x="827088" y="765175"/>
            <a:ext cx="7562850" cy="554355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274638"/>
            <a:ext cx="8642350" cy="939800"/>
          </a:xfrm>
        </p:spPr>
        <p:txBody>
          <a:bodyPr/>
          <a:lstStyle/>
          <a:p>
            <a:endParaRPr lang="en-AU" smtClean="0"/>
          </a:p>
        </p:txBody>
      </p:sp>
      <p:pic>
        <p:nvPicPr>
          <p:cNvPr id="10243" name="Picture 3"/>
          <p:cNvPicPr>
            <a:picLocks noChangeAspect="1" noChangeArrowheads="1"/>
          </p:cNvPicPr>
          <p:nvPr/>
        </p:nvPicPr>
        <p:blipFill>
          <a:blip r:embed="rId3" cstate="print"/>
          <a:srcRect/>
          <a:stretch>
            <a:fillRect/>
          </a:stretch>
        </p:blipFill>
        <p:spPr bwMode="auto">
          <a:xfrm>
            <a:off x="-82550" y="68263"/>
            <a:ext cx="9226550" cy="10056812"/>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0825" y="274638"/>
            <a:ext cx="8642350" cy="939800"/>
          </a:xfrm>
        </p:spPr>
        <p:txBody>
          <a:bodyPr/>
          <a:lstStyle/>
          <a:p>
            <a:r>
              <a:rPr lang="en-US" smtClean="0"/>
              <a:t>The Allergic Continuum</a:t>
            </a:r>
            <a:endParaRPr lang="en-AU" smtClean="0"/>
          </a:p>
        </p:txBody>
      </p:sp>
      <p:sp>
        <p:nvSpPr>
          <p:cNvPr id="11267" name="Content Placeholder 2"/>
          <p:cNvSpPr>
            <a:spLocks noGrp="1"/>
          </p:cNvSpPr>
          <p:nvPr>
            <p:ph idx="1"/>
          </p:nvPr>
        </p:nvSpPr>
        <p:spPr>
          <a:xfrm>
            <a:off x="250825" y="1484313"/>
            <a:ext cx="8713788" cy="5373687"/>
          </a:xfrm>
        </p:spPr>
        <p:txBody>
          <a:bodyPr/>
          <a:lstStyle/>
          <a:p>
            <a:r>
              <a:rPr lang="en-US" smtClean="0"/>
              <a:t>Asthma and rhinosinusitis are no longer considered distinct entities</a:t>
            </a:r>
          </a:p>
          <a:p>
            <a:r>
              <a:rPr lang="en-US" smtClean="0"/>
              <a:t>They represent a continuum of inflammation, involving the respiratory tract as a whole, spanning time and space in the life of the patient</a:t>
            </a:r>
          </a:p>
          <a:p>
            <a:r>
              <a:rPr lang="en-AU" smtClean="0"/>
              <a:t>Treatment needs to be simultaneous and integrated taking into account the </a:t>
            </a:r>
            <a:r>
              <a:rPr lang="en-US" smtClean="0"/>
              <a:t>contributing and sustaining factors </a:t>
            </a:r>
            <a:endParaRPr lang="en-AU" smtClean="0"/>
          </a:p>
          <a:p>
            <a:pPr>
              <a:buFont typeface="Wingdings" pitchFamily="2" charset="2"/>
              <a:buNone/>
            </a:pPr>
            <a:endParaRPr lang="en-AU" smtClean="0"/>
          </a:p>
          <a:p>
            <a:pPr>
              <a:buFont typeface="Wingdings" pitchFamily="2" charset="2"/>
              <a:buNone/>
            </a:pPr>
            <a:r>
              <a:rPr lang="en-AU" sz="1600" smtClean="0"/>
              <a:t>	Ibiapina C C etal. 2006, J Bras Pneumol. Jul-Aug;32(4):357-66. Rhinitis, sinusitis and asthma: hard to dissociate?</a:t>
            </a:r>
          </a:p>
        </p:txBody>
      </p:sp>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274638"/>
            <a:ext cx="8642350" cy="939800"/>
          </a:xfrm>
        </p:spPr>
        <p:txBody>
          <a:bodyPr/>
          <a:lstStyle/>
          <a:p>
            <a:r>
              <a:rPr lang="en-US" smtClean="0"/>
              <a:t>Allergic Rhinitis</a:t>
            </a:r>
            <a:endParaRPr lang="en-AU" smtClean="0"/>
          </a:p>
        </p:txBody>
      </p:sp>
      <p:sp>
        <p:nvSpPr>
          <p:cNvPr id="561155" name="Rectangle 3"/>
          <p:cNvSpPr>
            <a:spLocks noGrp="1" noChangeArrowheads="1"/>
          </p:cNvSpPr>
          <p:nvPr>
            <p:ph idx="1"/>
          </p:nvPr>
        </p:nvSpPr>
        <p:spPr>
          <a:xfrm>
            <a:off x="250825" y="1484313"/>
            <a:ext cx="8713788" cy="5373687"/>
          </a:xfrm>
        </p:spPr>
        <p:txBody>
          <a:bodyPr/>
          <a:lstStyle/>
          <a:p>
            <a:pPr marL="342000" indent="-342000">
              <a:defRPr/>
            </a:pPr>
            <a:r>
              <a:rPr lang="en-US" dirty="0"/>
              <a:t>Allergic rhinitis is the most common allergic disease in the </a:t>
            </a:r>
            <a:r>
              <a:rPr lang="en-US" dirty="0" smtClean="0"/>
              <a:t>USA</a:t>
            </a:r>
            <a:r>
              <a:rPr lang="en-US" baseline="30000" dirty="0" smtClean="0"/>
              <a:t>1</a:t>
            </a:r>
          </a:p>
          <a:p>
            <a:pPr marL="342000" indent="-342000">
              <a:defRPr/>
            </a:pPr>
            <a:r>
              <a:rPr lang="en-US" dirty="0" smtClean="0"/>
              <a:t>It is characterized by inflammation of the mucous membranes of the nose, which results from exposure to an allergen, most commonly</a:t>
            </a:r>
            <a:br>
              <a:rPr lang="en-US" dirty="0" smtClean="0"/>
            </a:br>
            <a:r>
              <a:rPr lang="en-US" dirty="0" smtClean="0"/>
              <a:t>pollen and house dust mite</a:t>
            </a:r>
          </a:p>
          <a:p>
            <a:pPr marL="342000" indent="-342000">
              <a:defRPr/>
            </a:pPr>
            <a:r>
              <a:rPr lang="en-US" dirty="0" smtClean="0"/>
              <a:t>Symptoms include:</a:t>
            </a:r>
          </a:p>
          <a:p>
            <a:pPr marL="990600" lvl="1" indent="-342000">
              <a:spcBef>
                <a:spcPct val="0"/>
              </a:spcBef>
              <a:defRPr/>
            </a:pPr>
            <a:r>
              <a:rPr lang="en-US" dirty="0" smtClean="0"/>
              <a:t>A runny nose</a:t>
            </a:r>
          </a:p>
          <a:p>
            <a:pPr marL="990600" lvl="1" indent="-342000">
              <a:spcBef>
                <a:spcPct val="0"/>
              </a:spcBef>
              <a:defRPr/>
            </a:pPr>
            <a:r>
              <a:rPr lang="en-US" dirty="0" smtClean="0"/>
              <a:t>Sneezing and congestion</a:t>
            </a:r>
          </a:p>
          <a:p>
            <a:pPr marL="990600" lvl="1" indent="-342000">
              <a:spcBef>
                <a:spcPct val="0"/>
              </a:spcBef>
              <a:defRPr/>
            </a:pPr>
            <a:r>
              <a:rPr lang="en-US" dirty="0" smtClean="0"/>
              <a:t>Itchy eyes and nose</a:t>
            </a:r>
            <a:endParaRPr lang="en-US" baseline="30000" dirty="0"/>
          </a:p>
          <a:p>
            <a:pPr marL="342000" indent="-342000">
              <a:buFontTx/>
              <a:buAutoNum type="arabicPeriod"/>
              <a:defRPr/>
            </a:pPr>
            <a:r>
              <a:rPr lang="en-US" sz="1600" dirty="0" err="1"/>
              <a:t>Shedden</a:t>
            </a:r>
            <a:r>
              <a:rPr lang="en-US" sz="1600" dirty="0"/>
              <a:t> A. </a:t>
            </a:r>
            <a:r>
              <a:rPr lang="en-US" sz="1600" i="1" dirty="0"/>
              <a:t>Treat </a:t>
            </a:r>
            <a:r>
              <a:rPr lang="en-US" sz="1600" i="1" dirty="0" err="1"/>
              <a:t>Respir</a:t>
            </a:r>
            <a:r>
              <a:rPr lang="en-US" sz="1600" i="1" dirty="0"/>
              <a:t> Med</a:t>
            </a:r>
            <a:r>
              <a:rPr lang="en-US" sz="1600" dirty="0"/>
              <a:t> 2004;</a:t>
            </a:r>
            <a:r>
              <a:rPr lang="en-US" sz="1600" b="1" dirty="0"/>
              <a:t>4</a:t>
            </a:r>
            <a:r>
              <a:rPr lang="en-US" sz="1600" dirty="0"/>
              <a:t>(6):439-46</a:t>
            </a:r>
          </a:p>
          <a:p>
            <a:pPr marL="533400" indent="-533400">
              <a:defRPr/>
            </a:pPr>
            <a:endParaRPr lang="en-AU" dirty="0"/>
          </a:p>
        </p:txBody>
      </p:sp>
      <p:sp>
        <p:nvSpPr>
          <p:cNvPr id="6" name="Slide Number Placeholder 5"/>
          <p:cNvSpPr>
            <a:spLocks noGrp="1"/>
          </p:cNvSpPr>
          <p:nvPr>
            <p:ph type="sldNum" sz="quarter" idx="12"/>
          </p:nvPr>
        </p:nvSpPr>
        <p:spPr/>
        <p:txBody>
          <a:bodyPr/>
          <a:lstStyle/>
          <a:p>
            <a:pPr>
              <a:defRPr/>
            </a:pPr>
            <a:fld id="{56A543B0-44DC-418A-820F-8DC9CB2BA283}" type="slidenum">
              <a:rPr lang="en-US"/>
              <a:pPr>
                <a:defRPr/>
              </a:pPr>
              <a:t>7</a:t>
            </a:fld>
            <a:endParaRPr lang="en-US"/>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0" y="274638"/>
            <a:ext cx="5940425" cy="1143000"/>
          </a:xfrm>
        </p:spPr>
        <p:txBody>
          <a:bodyPr/>
          <a:lstStyle/>
          <a:p>
            <a:r>
              <a:rPr lang="en-US" smtClean="0"/>
              <a:t>Allergic Rhinitis</a:t>
            </a:r>
            <a:endParaRPr lang="en-AU" smtClean="0"/>
          </a:p>
        </p:txBody>
      </p:sp>
      <p:sp>
        <p:nvSpPr>
          <p:cNvPr id="582659" name="Rectangle 1027"/>
          <p:cNvSpPr>
            <a:spLocks noGrp="1" noChangeArrowheads="1"/>
          </p:cNvSpPr>
          <p:nvPr>
            <p:ph idx="1"/>
          </p:nvPr>
        </p:nvSpPr>
        <p:spPr>
          <a:xfrm>
            <a:off x="250825" y="1484313"/>
            <a:ext cx="6769100" cy="5373687"/>
          </a:xfrm>
        </p:spPr>
        <p:txBody>
          <a:bodyPr/>
          <a:lstStyle/>
          <a:p>
            <a:pPr>
              <a:defRPr/>
            </a:pPr>
            <a:r>
              <a:rPr lang="en-US" dirty="0" smtClean="0"/>
              <a:t>Ragweed </a:t>
            </a:r>
            <a:r>
              <a:rPr lang="en-US" dirty="0"/>
              <a:t>(</a:t>
            </a:r>
            <a:r>
              <a:rPr lang="en-US" i="1" dirty="0"/>
              <a:t>Ambrosia </a:t>
            </a:r>
            <a:r>
              <a:rPr lang="en-US" i="1" dirty="0" err="1"/>
              <a:t>artemisifolia</a:t>
            </a:r>
            <a:r>
              <a:rPr lang="en-US" dirty="0"/>
              <a:t>) </a:t>
            </a:r>
            <a:r>
              <a:rPr lang="en-US" dirty="0" smtClean="0"/>
              <a:t>pollen</a:t>
            </a:r>
            <a:br>
              <a:rPr lang="en-US" dirty="0" smtClean="0"/>
            </a:br>
            <a:r>
              <a:rPr lang="en-US" dirty="0" smtClean="0"/>
              <a:t>is </a:t>
            </a:r>
            <a:r>
              <a:rPr lang="en-US" dirty="0"/>
              <a:t>one of the most </a:t>
            </a:r>
            <a:r>
              <a:rPr lang="en-US" dirty="0" smtClean="0"/>
              <a:t>significant allergens </a:t>
            </a:r>
          </a:p>
          <a:p>
            <a:pPr>
              <a:defRPr/>
            </a:pPr>
            <a:r>
              <a:rPr lang="en-US" dirty="0" smtClean="0"/>
              <a:t>It </a:t>
            </a:r>
            <a:r>
              <a:rPr lang="en-US" dirty="0"/>
              <a:t>causes allergic rhinitis and </a:t>
            </a:r>
            <a:r>
              <a:rPr lang="en-US" dirty="0" smtClean="0"/>
              <a:t>asthma</a:t>
            </a:r>
            <a:br>
              <a:rPr lang="en-US" dirty="0" smtClean="0"/>
            </a:br>
            <a:r>
              <a:rPr lang="en-US" dirty="0" smtClean="0"/>
              <a:t>in </a:t>
            </a:r>
            <a:r>
              <a:rPr lang="en-US" dirty="0"/>
              <a:t>many parts of the world</a:t>
            </a:r>
            <a:endParaRPr lang="en-US" baseline="30000" dirty="0"/>
          </a:p>
          <a:p>
            <a:pPr>
              <a:defRPr/>
            </a:pPr>
            <a:r>
              <a:rPr lang="en-US" dirty="0"/>
              <a:t>In North America 50% of all cases of </a:t>
            </a:r>
            <a:r>
              <a:rPr lang="en-US" dirty="0" err="1"/>
              <a:t>pollinosis</a:t>
            </a:r>
            <a:r>
              <a:rPr lang="en-US" dirty="0"/>
              <a:t> are due to </a:t>
            </a:r>
            <a:r>
              <a:rPr lang="en-US" dirty="0" smtClean="0"/>
              <a:t>ragweed</a:t>
            </a:r>
            <a:endParaRPr lang="en-US" baseline="30000" dirty="0" smtClean="0"/>
          </a:p>
          <a:p>
            <a:pPr marL="342000" indent="-342000">
              <a:defRPr/>
            </a:pPr>
            <a:r>
              <a:rPr lang="en-US" dirty="0" smtClean="0"/>
              <a:t>Ragweed can cross-react with other members of the </a:t>
            </a:r>
            <a:r>
              <a:rPr lang="en-US" dirty="0" err="1" smtClean="0"/>
              <a:t>Asteraceae</a:t>
            </a:r>
            <a:r>
              <a:rPr lang="en-US" dirty="0" smtClean="0"/>
              <a:t> family, most commonly mugwort</a:t>
            </a:r>
            <a:r>
              <a:rPr lang="en-US" baseline="30000" dirty="0" smtClean="0"/>
              <a:t>1</a:t>
            </a:r>
            <a:endParaRPr lang="en-US" dirty="0" smtClean="0"/>
          </a:p>
          <a:p>
            <a:pPr marL="342000" indent="-342000">
              <a:buFont typeface="Wingdings" pitchFamily="2" charset="2"/>
              <a:buNone/>
              <a:defRPr/>
            </a:pPr>
            <a:endParaRPr lang="en-US" sz="1600" dirty="0"/>
          </a:p>
          <a:p>
            <a:pPr>
              <a:buFontTx/>
              <a:buAutoNum type="arabicPeriod"/>
              <a:defRPr/>
            </a:pPr>
            <a:r>
              <a:rPr lang="en-US" sz="1600" dirty="0" err="1"/>
              <a:t>Taramarcaz</a:t>
            </a:r>
            <a:r>
              <a:rPr lang="en-US" sz="1600" dirty="0"/>
              <a:t> P. </a:t>
            </a:r>
            <a:r>
              <a:rPr lang="en-US" sz="1600" dirty="0" err="1"/>
              <a:t>Lambelet</a:t>
            </a:r>
            <a:r>
              <a:rPr lang="en-US" sz="1600" dirty="0"/>
              <a:t> C et al. </a:t>
            </a:r>
            <a:r>
              <a:rPr lang="en-US" sz="1600" i="1" dirty="0"/>
              <a:t>Swiss Med Wkly</a:t>
            </a:r>
            <a:r>
              <a:rPr lang="en-US" sz="1600" dirty="0"/>
              <a:t> 2006;</a:t>
            </a:r>
            <a:r>
              <a:rPr lang="en-US" sz="1600" b="1" dirty="0"/>
              <a:t>135</a:t>
            </a:r>
            <a:r>
              <a:rPr lang="en-US" sz="1600" dirty="0"/>
              <a:t>:538-48</a:t>
            </a:r>
            <a:endParaRPr lang="en-AU" sz="1600" dirty="0"/>
          </a:p>
        </p:txBody>
      </p:sp>
      <p:sp>
        <p:nvSpPr>
          <p:cNvPr id="6" name="Slide Number Placeholder 5"/>
          <p:cNvSpPr>
            <a:spLocks noGrp="1"/>
          </p:cNvSpPr>
          <p:nvPr>
            <p:ph type="sldNum" sz="quarter" idx="12"/>
          </p:nvPr>
        </p:nvSpPr>
        <p:spPr/>
        <p:txBody>
          <a:bodyPr/>
          <a:lstStyle/>
          <a:p>
            <a:pPr>
              <a:defRPr/>
            </a:pPr>
            <a:fld id="{0AE26038-8AED-4DEF-8CD0-2E0C7BFC9A89}" type="slidenum">
              <a:rPr lang="en-US"/>
              <a:pPr>
                <a:defRPr/>
              </a:pPr>
              <a:t>8</a:t>
            </a:fld>
            <a:endParaRPr lang="en-US"/>
          </a:p>
        </p:txBody>
      </p:sp>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333375"/>
            <a:ext cx="8642350" cy="1079500"/>
          </a:xfrm>
        </p:spPr>
        <p:txBody>
          <a:bodyPr/>
          <a:lstStyle/>
          <a:p>
            <a:r>
              <a:rPr lang="en-US" smtClean="0"/>
              <a:t>Allergic Rhinitis</a:t>
            </a:r>
            <a:endParaRPr lang="en-AU" smtClean="0"/>
          </a:p>
        </p:txBody>
      </p:sp>
      <p:sp>
        <p:nvSpPr>
          <p:cNvPr id="14339" name="Rectangle 3"/>
          <p:cNvSpPr>
            <a:spLocks noGrp="1" noChangeArrowheads="1"/>
          </p:cNvSpPr>
          <p:nvPr>
            <p:ph idx="1"/>
          </p:nvPr>
        </p:nvSpPr>
        <p:spPr>
          <a:xfrm>
            <a:off x="250825" y="1484313"/>
            <a:ext cx="8642350" cy="4968875"/>
          </a:xfrm>
        </p:spPr>
        <p:txBody>
          <a:bodyPr/>
          <a:lstStyle/>
          <a:p>
            <a:r>
              <a:rPr lang="en-US" smtClean="0"/>
              <a:t>Allergic diseases may predispose the patient to more serious conditions</a:t>
            </a:r>
          </a:p>
          <a:p>
            <a:r>
              <a:rPr lang="en-US" smtClean="0"/>
              <a:t>Data published in 2005 suggests a link between allergies and atherosclerosis</a:t>
            </a:r>
          </a:p>
          <a:p>
            <a:pPr lvl="1"/>
            <a:r>
              <a:rPr lang="en-US" smtClean="0"/>
              <a:t>Atherosclerosis was more common among patients with allergic diseases (rhinitis, asthma)</a:t>
            </a:r>
          </a:p>
          <a:p>
            <a:pPr lvl="1"/>
            <a:r>
              <a:rPr lang="en-US" smtClean="0"/>
              <a:t>Subjects with allergic disorders were at a significantly increased risk of developing</a:t>
            </a:r>
            <a:br>
              <a:rPr lang="en-US" smtClean="0"/>
            </a:br>
            <a:r>
              <a:rPr lang="en-US" smtClean="0"/>
              <a:t>thickened artery walls</a:t>
            </a:r>
          </a:p>
          <a:p>
            <a:pPr>
              <a:buFontTx/>
              <a:buNone/>
            </a:pPr>
            <a:endParaRPr lang="en-US" sz="1600" smtClean="0"/>
          </a:p>
          <a:p>
            <a:pPr>
              <a:buFontTx/>
              <a:buNone/>
            </a:pPr>
            <a:r>
              <a:rPr lang="en-US" sz="1600" smtClean="0"/>
              <a:t>	Knoflach M, Kiechl S et al. </a:t>
            </a:r>
            <a:r>
              <a:rPr lang="en-US" sz="1600" i="1" smtClean="0"/>
              <a:t>Arch Intern Med</a:t>
            </a:r>
            <a:r>
              <a:rPr lang="en-US" sz="1600" smtClean="0"/>
              <a:t> 2005;</a:t>
            </a:r>
            <a:r>
              <a:rPr lang="en-US" sz="1600" b="1" smtClean="0"/>
              <a:t>165</a:t>
            </a:r>
            <a:r>
              <a:rPr lang="en-US" sz="1600" smtClean="0"/>
              <a:t>(21):2521-26</a:t>
            </a:r>
          </a:p>
        </p:txBody>
      </p:sp>
      <p:sp>
        <p:nvSpPr>
          <p:cNvPr id="6" name="Slide Number Placeholder 5"/>
          <p:cNvSpPr>
            <a:spLocks noGrp="1"/>
          </p:cNvSpPr>
          <p:nvPr>
            <p:ph type="sldNum" sz="quarter" idx="12"/>
          </p:nvPr>
        </p:nvSpPr>
        <p:spPr/>
        <p:txBody>
          <a:bodyPr/>
          <a:lstStyle/>
          <a:p>
            <a:pPr>
              <a:defRPr/>
            </a:pPr>
            <a:fld id="{C8E80D1F-CE3F-422F-A9D0-B01512666D3A}" type="slidenum">
              <a:rPr lang="en-US"/>
              <a:pPr>
                <a:defRPr/>
              </a:pPr>
              <a:t>9</a:t>
            </a:fld>
            <a:endParaRPr lang="en-US"/>
          </a:p>
        </p:txBody>
      </p:sp>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Carroll Fin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printed handout Template 2005">
  <a:themeElements>
    <a:clrScheme name="MH printed handout Template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H printed handout Template 2005">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H printed handout Template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H printed handout Template 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H printed handout Template 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H printed handout Template 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H printed handout Template 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H printed handout Template 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H printed handout Template 2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H printed handout Template 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H printed handout Template 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H printed handout Template 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H printed handout Template 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H printed handout Template 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24321</TotalTime>
  <Words>3116</Words>
  <Application>Microsoft Macintosh PowerPoint</Application>
  <PresentationFormat>On-screen Show (4:3)</PresentationFormat>
  <Paragraphs>350</Paragraphs>
  <Slides>36</Slides>
  <Notes>16</Notes>
  <HiddenSlides>0</HiddenSlides>
  <MMClips>0</MMClips>
  <ScaleCrop>false</ScaleCrop>
  <HeadingPairs>
    <vt:vector size="4" baseType="variant">
      <vt:variant>
        <vt:lpstr>Design Template</vt:lpstr>
      </vt:variant>
      <vt:variant>
        <vt:i4>2</vt:i4>
      </vt:variant>
      <vt:variant>
        <vt:lpstr>Slide Titles</vt:lpstr>
      </vt:variant>
      <vt:variant>
        <vt:i4>36</vt:i4>
      </vt:variant>
    </vt:vector>
  </HeadingPairs>
  <TitlesOfParts>
    <vt:vector size="38" baseType="lpstr">
      <vt:lpstr>Carroll Final template</vt:lpstr>
      <vt:lpstr>MH printed handout Template 2005</vt:lpstr>
      <vt:lpstr>Successful Herbal Strategies for Managing Allergies</vt:lpstr>
      <vt:lpstr>Allergies</vt:lpstr>
      <vt:lpstr>Allergies</vt:lpstr>
      <vt:lpstr>Slide 4</vt:lpstr>
      <vt:lpstr>Slide 5</vt:lpstr>
      <vt:lpstr>The Allergic Continuum</vt:lpstr>
      <vt:lpstr>Allergic Rhinitis</vt:lpstr>
      <vt:lpstr>Allergic Rhinitis</vt:lpstr>
      <vt:lpstr>Allergic Rhinitis</vt:lpstr>
      <vt:lpstr>Allergic Sinusitis</vt:lpstr>
      <vt:lpstr>Allergic Sinusitis</vt:lpstr>
      <vt:lpstr>Allergic Sinusitis</vt:lpstr>
      <vt:lpstr>Allergic Sinusitis</vt:lpstr>
      <vt:lpstr>Chronic Rhinosinusitis</vt:lpstr>
      <vt:lpstr>Chronic Rhinosinusitis</vt:lpstr>
      <vt:lpstr>Biofilms</vt:lpstr>
      <vt:lpstr>Nasal Polyposis</vt:lpstr>
      <vt:lpstr>Asthma</vt:lpstr>
      <vt:lpstr>Asthma</vt:lpstr>
      <vt:lpstr>Asthma &amp; Sinuitis</vt:lpstr>
      <vt:lpstr>Asthma &amp; Hypochlorhydria</vt:lpstr>
      <vt:lpstr>Hypertonic Saline Nasal Irrigation (HSNI)</vt:lpstr>
      <vt:lpstr>Saline Nasal Wash</vt:lpstr>
      <vt:lpstr>Herbal &amp; Nutritional Menu</vt:lpstr>
      <vt:lpstr>Core Support for Allergic Rhinitis</vt:lpstr>
      <vt:lpstr>Core Support for Allergic Rhinitis</vt:lpstr>
      <vt:lpstr>Core Support for Allergic Sinusitis &amp; Rhinitis</vt:lpstr>
      <vt:lpstr>Core Support for Asthma</vt:lpstr>
      <vt:lpstr>Additional Support</vt:lpstr>
      <vt:lpstr>Additional Support</vt:lpstr>
      <vt:lpstr>Additional Stress Support</vt:lpstr>
      <vt:lpstr>Herbal Saline Nasal Wash</vt:lpstr>
      <vt:lpstr>Herbal Nasal Spray</vt:lpstr>
      <vt:lpstr>Herbal Nasal Spray Formula</vt:lpstr>
      <vt:lpstr>Nutritional Support</vt:lpstr>
      <vt:lpstr>Acknowledgements </vt:lpstr>
    </vt:vector>
  </TitlesOfParts>
  <Company>MediHerb Pty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Jan Frousheger</dc:creator>
  <cp:lastModifiedBy>Stephen Panayiotou</cp:lastModifiedBy>
  <cp:revision>616</cp:revision>
  <cp:lastPrinted>2002-02-10T23:31:35Z</cp:lastPrinted>
  <dcterms:created xsi:type="dcterms:W3CDTF">2011-10-10T18:01:31Z</dcterms:created>
  <dcterms:modified xsi:type="dcterms:W3CDTF">2011-10-10T18:02:28Z</dcterms:modified>
</cp:coreProperties>
</file>